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1"/>
  </p:notesMasterIdLst>
  <p:sldIdLst>
    <p:sldId id="287" r:id="rId2"/>
    <p:sldId id="288" r:id="rId3"/>
    <p:sldId id="351" r:id="rId4"/>
    <p:sldId id="342" r:id="rId5"/>
    <p:sldId id="347" r:id="rId6"/>
    <p:sldId id="352" r:id="rId7"/>
    <p:sldId id="355" r:id="rId8"/>
    <p:sldId id="353" r:id="rId9"/>
    <p:sldId id="354" r:id="rId10"/>
    <p:sldId id="350" r:id="rId11"/>
    <p:sldId id="290" r:id="rId12"/>
    <p:sldId id="307" r:id="rId13"/>
    <p:sldId id="335" r:id="rId14"/>
    <p:sldId id="333" r:id="rId15"/>
    <p:sldId id="337" r:id="rId16"/>
    <p:sldId id="345" r:id="rId17"/>
    <p:sldId id="338" r:id="rId18"/>
    <p:sldId id="340" r:id="rId19"/>
    <p:sldId id="349"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544">
          <p15:clr>
            <a:srgbClr val="A4A3A4"/>
          </p15:clr>
        </p15:guide>
        <p15:guide id="2" orient="horz" pos="720">
          <p15:clr>
            <a:srgbClr val="A4A3A4"/>
          </p15:clr>
        </p15:guide>
        <p15:guide id="3" pos="2880">
          <p15:clr>
            <a:srgbClr val="A4A3A4"/>
          </p15:clr>
        </p15:guide>
        <p15:guide id="4" pos="28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CC00"/>
    <a:srgbClr val="EBE8B3"/>
    <a:srgbClr val="CC3399"/>
    <a:srgbClr val="FF00FF"/>
    <a:srgbClr val="00FF99"/>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27" autoAdjust="0"/>
    <p:restoredTop sz="99771" autoAdjust="0"/>
  </p:normalViewPr>
  <p:slideViewPr>
    <p:cSldViewPr>
      <p:cViewPr varScale="1">
        <p:scale>
          <a:sx n="110" d="100"/>
          <a:sy n="110" d="100"/>
        </p:scale>
        <p:origin x="1698" y="57"/>
      </p:cViewPr>
      <p:guideLst>
        <p:guide orient="horz" pos="2544"/>
        <p:guide orient="horz" pos="720"/>
        <p:guide pos="2880"/>
        <p:guide pos="288"/>
      </p:guideLst>
    </p:cSldViewPr>
  </p:slideViewPr>
  <p:notesTextViewPr>
    <p:cViewPr>
      <p:scale>
        <a:sx n="100" d="100"/>
        <a:sy n="100" d="100"/>
      </p:scale>
      <p:origin x="0" y="0"/>
    </p:cViewPr>
  </p:notesTextViewPr>
  <p:sorterViewPr>
    <p:cViewPr>
      <p:scale>
        <a:sx n="110" d="100"/>
        <a:sy n="110" d="100"/>
      </p:scale>
      <p:origin x="0" y="1968"/>
    </p:cViewPr>
  </p:sorterViewPr>
  <p:notesViewPr>
    <p:cSldViewPr>
      <p:cViewPr varScale="1">
        <p:scale>
          <a:sx n="77" d="100"/>
          <a:sy n="77" d="100"/>
        </p:scale>
        <p:origin x="-2580"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3036888" cy="465138"/>
          </a:xfrm>
          <a:prstGeom prst="rect">
            <a:avLst/>
          </a:prstGeom>
          <a:noFill/>
          <a:ln w="9525">
            <a:noFill/>
            <a:miter lim="800000"/>
            <a:headEnd/>
            <a:tailEnd/>
          </a:ln>
          <a:effectLst/>
        </p:spPr>
        <p:txBody>
          <a:bodyPr vert="horz" wrap="square" lIns="93164" tIns="46581" rIns="93164" bIns="46581" numCol="1" anchor="t" anchorCtr="0" compatLnSpc="1">
            <a:prstTxWarp prst="textNoShape">
              <a:avLst/>
            </a:prstTxWarp>
          </a:bodyPr>
          <a:lstStyle>
            <a:lvl1pPr defTabSz="931778">
              <a:defRPr sz="1200"/>
            </a:lvl1pPr>
          </a:lstStyle>
          <a:p>
            <a:endParaRPr lang="en-US" dirty="0"/>
          </a:p>
        </p:txBody>
      </p:sp>
      <p:sp>
        <p:nvSpPr>
          <p:cNvPr id="7171" name="Rectangle 3"/>
          <p:cNvSpPr>
            <a:spLocks noGrp="1" noChangeArrowheads="1"/>
          </p:cNvSpPr>
          <p:nvPr>
            <p:ph type="dt" idx="1"/>
          </p:nvPr>
        </p:nvSpPr>
        <p:spPr bwMode="auto">
          <a:xfrm>
            <a:off x="3971927" y="1"/>
            <a:ext cx="3036888" cy="465138"/>
          </a:xfrm>
          <a:prstGeom prst="rect">
            <a:avLst/>
          </a:prstGeom>
          <a:noFill/>
          <a:ln w="9525">
            <a:noFill/>
            <a:miter lim="800000"/>
            <a:headEnd/>
            <a:tailEnd/>
          </a:ln>
          <a:effectLst/>
        </p:spPr>
        <p:txBody>
          <a:bodyPr vert="horz" wrap="square" lIns="93164" tIns="46581" rIns="93164" bIns="46581" numCol="1" anchor="t" anchorCtr="0" compatLnSpc="1">
            <a:prstTxWarp prst="textNoShape">
              <a:avLst/>
            </a:prstTxWarp>
          </a:bodyPr>
          <a:lstStyle>
            <a:lvl1pPr algn="r" defTabSz="931778">
              <a:defRPr sz="1200"/>
            </a:lvl1pPr>
          </a:lstStyle>
          <a:p>
            <a:endParaRPr lang="en-US" dirty="0"/>
          </a:p>
        </p:txBody>
      </p:sp>
      <p:sp>
        <p:nvSpPr>
          <p:cNvPr id="7172" name="Rectangle 4"/>
          <p:cNvSpPr>
            <a:spLocks noGrp="1" noRot="1" noChangeAspect="1" noChangeArrowheads="1" noTextEdit="1"/>
          </p:cNvSpPr>
          <p:nvPr>
            <p:ph type="sldImg" idx="2"/>
          </p:nvPr>
        </p:nvSpPr>
        <p:spPr bwMode="auto">
          <a:xfrm>
            <a:off x="1181100" y="695325"/>
            <a:ext cx="4648200" cy="34861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701677" y="4416426"/>
            <a:ext cx="5607049" cy="4183062"/>
          </a:xfrm>
          <a:prstGeom prst="rect">
            <a:avLst/>
          </a:prstGeom>
          <a:noFill/>
          <a:ln w="9525">
            <a:noFill/>
            <a:miter lim="800000"/>
            <a:headEnd/>
            <a:tailEnd/>
          </a:ln>
          <a:effectLst/>
        </p:spPr>
        <p:txBody>
          <a:bodyPr vert="horz" wrap="square" lIns="93164" tIns="46581" rIns="93164" bIns="4658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1" y="8829675"/>
            <a:ext cx="3036888" cy="465138"/>
          </a:xfrm>
          <a:prstGeom prst="rect">
            <a:avLst/>
          </a:prstGeom>
          <a:noFill/>
          <a:ln w="9525">
            <a:noFill/>
            <a:miter lim="800000"/>
            <a:headEnd/>
            <a:tailEnd/>
          </a:ln>
          <a:effectLst/>
        </p:spPr>
        <p:txBody>
          <a:bodyPr vert="horz" wrap="square" lIns="93164" tIns="46581" rIns="93164" bIns="46581" numCol="1" anchor="b" anchorCtr="0" compatLnSpc="1">
            <a:prstTxWarp prst="textNoShape">
              <a:avLst/>
            </a:prstTxWarp>
          </a:bodyPr>
          <a:lstStyle>
            <a:lvl1pPr defTabSz="931778">
              <a:defRPr sz="1200"/>
            </a:lvl1pPr>
          </a:lstStyle>
          <a:p>
            <a:endParaRPr lang="en-US" dirty="0"/>
          </a:p>
        </p:txBody>
      </p:sp>
      <p:sp>
        <p:nvSpPr>
          <p:cNvPr id="7175" name="Rectangle 7"/>
          <p:cNvSpPr>
            <a:spLocks noGrp="1" noChangeArrowheads="1"/>
          </p:cNvSpPr>
          <p:nvPr>
            <p:ph type="sldNum" sz="quarter" idx="5"/>
          </p:nvPr>
        </p:nvSpPr>
        <p:spPr bwMode="auto">
          <a:xfrm>
            <a:off x="3971927" y="8829675"/>
            <a:ext cx="3036888" cy="465138"/>
          </a:xfrm>
          <a:prstGeom prst="rect">
            <a:avLst/>
          </a:prstGeom>
          <a:noFill/>
          <a:ln w="9525">
            <a:noFill/>
            <a:miter lim="800000"/>
            <a:headEnd/>
            <a:tailEnd/>
          </a:ln>
          <a:effectLst/>
        </p:spPr>
        <p:txBody>
          <a:bodyPr vert="horz" wrap="square" lIns="93164" tIns="46581" rIns="93164" bIns="46581" numCol="1" anchor="b" anchorCtr="0" compatLnSpc="1">
            <a:prstTxWarp prst="textNoShape">
              <a:avLst/>
            </a:prstTxWarp>
          </a:bodyPr>
          <a:lstStyle>
            <a:lvl1pPr algn="r" defTabSz="931778">
              <a:defRPr sz="1200"/>
            </a:lvl1pPr>
          </a:lstStyle>
          <a:p>
            <a:fld id="{F905B893-4EA4-4D4B-AA2F-6B9FF10F1815}" type="slidenum">
              <a:rPr lang="en-US"/>
              <a:pPr/>
              <a:t>‹#›</a:t>
            </a:fld>
            <a:endParaRPr lang="en-US" dirty="0"/>
          </a:p>
        </p:txBody>
      </p:sp>
    </p:spTree>
    <p:extLst>
      <p:ext uri="{BB962C8B-B14F-4D97-AF65-F5344CB8AC3E}">
        <p14:creationId xmlns:p14="http://schemas.microsoft.com/office/powerpoint/2010/main" val="8326514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05B893-4EA4-4D4B-AA2F-6B9FF10F1815}"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CABC5AD-3DD7-4939-8294-F0EE7E802FB4}" type="slidenum">
              <a:rPr lang="en-US" smtClean="0"/>
              <a:pPr/>
              <a:t>‹#›</a:t>
            </a:fld>
            <a:endParaRPr lang="en-US" dirty="0"/>
          </a:p>
        </p:txBody>
      </p:sp>
      <p:sp>
        <p:nvSpPr>
          <p:cNvPr id="7" name="Line 8"/>
          <p:cNvSpPr>
            <a:spLocks noChangeShapeType="1"/>
          </p:cNvSpPr>
          <p:nvPr userDrawn="1"/>
        </p:nvSpPr>
        <p:spPr bwMode="auto">
          <a:xfrm>
            <a:off x="357188" y="6515100"/>
            <a:ext cx="8329612" cy="0"/>
          </a:xfrm>
          <a:prstGeom prst="line">
            <a:avLst/>
          </a:prstGeom>
          <a:noFill/>
          <a:ln w="38100">
            <a:solidFill>
              <a:schemeClr val="tx1"/>
            </a:solidFill>
            <a:round/>
            <a:headEnd/>
            <a:tailEnd/>
          </a:ln>
          <a:effectLst/>
        </p:spPr>
        <p:txBody>
          <a:bodyPr/>
          <a:lstStyle/>
          <a:p>
            <a:endParaRPr lang="en-US" dirty="0"/>
          </a:p>
        </p:txBody>
      </p:sp>
      <p:sp>
        <p:nvSpPr>
          <p:cNvPr id="8" name="Line 11"/>
          <p:cNvSpPr>
            <a:spLocks noChangeShapeType="1"/>
          </p:cNvSpPr>
          <p:nvPr userDrawn="1"/>
        </p:nvSpPr>
        <p:spPr bwMode="auto">
          <a:xfrm>
            <a:off x="347663" y="342900"/>
            <a:ext cx="8329612" cy="0"/>
          </a:xfrm>
          <a:prstGeom prst="line">
            <a:avLst/>
          </a:prstGeom>
          <a:noFill/>
          <a:ln w="38100">
            <a:solidFill>
              <a:schemeClr val="tx1"/>
            </a:solidFill>
            <a:round/>
            <a:headEnd/>
            <a:tailEnd/>
          </a:ln>
          <a:effectLst/>
        </p:spPr>
        <p:txBody>
          <a:bodyPr/>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5731A4-7F1D-4FBA-A0D9-1B604490EF8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F2BB2F-B9D7-4A23-AF52-675731B266B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3404AD-A2EA-4B03-B697-4E16F8C5571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138796-94FF-44D7-88C4-8EE8628DFCD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E5506E8-B9A8-403D-829B-3D0A40FF732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F34DDC9-DE5C-4D4A-A20B-CA4B0F00F15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BDCBFFF-6FA8-47C3-8235-7857901CD37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00D4E1-FCC0-4E43-8B0C-464111EBA51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4B9A2D-249A-43EA-A5D0-9EC852174CF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C8C935BA-C679-4081-8CFF-121174D94EC2}"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2AA088D-2669-43E9-9AD1-8C241A538B3E}"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slideLayout" Target="../slideLayouts/slideLayout7.xml"/><Relationship Id="rId6" Type="http://schemas.openxmlformats.org/officeDocument/2006/relationships/image" Target="../media/image9.wmf"/><Relationship Id="rId5" Type="http://schemas.openxmlformats.org/officeDocument/2006/relationships/image" Target="../media/image8.jpeg"/><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ctrTitle"/>
          </p:nvPr>
        </p:nvSpPr>
        <p:spPr>
          <a:xfrm>
            <a:off x="1066800" y="3429000"/>
            <a:ext cx="7315200" cy="1450975"/>
          </a:xfrm>
          <a:noFill/>
          <a:ln/>
        </p:spPr>
        <p:txBody>
          <a:bodyPr>
            <a:normAutofit fontScale="90000"/>
          </a:bodyPr>
          <a:lstStyle/>
          <a:p>
            <a:pPr algn="ctr"/>
            <a:br>
              <a:rPr lang="en-US" dirty="0"/>
            </a:br>
            <a:r>
              <a:rPr lang="en-US" dirty="0"/>
              <a:t>Risk Management Process</a:t>
            </a:r>
            <a:br>
              <a:rPr lang="en-US" dirty="0"/>
            </a:br>
            <a:r>
              <a:rPr lang="en-US" dirty="0"/>
              <a:t>Training Session</a:t>
            </a:r>
            <a:br>
              <a:rPr lang="en-US" dirty="0"/>
            </a:br>
            <a:r>
              <a:rPr lang="en-US" sz="1800" dirty="0"/>
              <a:t> </a:t>
            </a:r>
            <a:br>
              <a:rPr lang="en-US" sz="1800" dirty="0"/>
            </a:br>
            <a:endParaRPr lang="en-US" dirty="0"/>
          </a:p>
        </p:txBody>
      </p:sp>
      <p:sp>
        <p:nvSpPr>
          <p:cNvPr id="8" name="Rectangle 5"/>
          <p:cNvSpPr>
            <a:spLocks noGrp="1" noChangeArrowheads="1"/>
          </p:cNvSpPr>
          <p:nvPr>
            <p:ph type="subTitle" idx="1"/>
          </p:nvPr>
        </p:nvSpPr>
        <p:spPr>
          <a:xfrm>
            <a:off x="1714500" y="5061137"/>
            <a:ext cx="6457950" cy="958663"/>
          </a:xfrm>
          <a:noFill/>
          <a:ln/>
        </p:spPr>
        <p:txBody>
          <a:bodyPr>
            <a:normAutofit lnSpcReduction="10000"/>
          </a:bodyPr>
          <a:lstStyle/>
          <a:p>
            <a:r>
              <a:rPr lang="en-US" sz="1800" dirty="0"/>
              <a:t>Victor Allen</a:t>
            </a:r>
          </a:p>
          <a:p>
            <a:br>
              <a:rPr lang="en-US" sz="1800" dirty="0"/>
            </a:br>
            <a:endParaRPr lang="en-US" sz="1800" dirty="0"/>
          </a:p>
        </p:txBody>
      </p:sp>
    </p:spTree>
  </p:cSld>
  <p:clrMapOvr>
    <a:masterClrMapping/>
  </p:clrMapOvr>
  <mc:AlternateContent xmlns:mc="http://schemas.openxmlformats.org/markup-compatibility/2006" xmlns:p14="http://schemas.microsoft.com/office/powerpoint/2010/main">
    <mc:Choice Requires="p14">
      <p:transition spd="slow" p14:dur="2000" advTm="14986"/>
    </mc:Choice>
    <mc:Fallback xmlns="">
      <p:transition spd="slow" advTm="1498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219200"/>
            <a:ext cx="6858000" cy="1143000"/>
          </a:xfrm>
        </p:spPr>
        <p:txBody>
          <a:bodyPr>
            <a:normAutofit fontScale="90000"/>
          </a:bodyPr>
          <a:lstStyle/>
          <a:p>
            <a:r>
              <a:rPr lang="en-US" dirty="0"/>
              <a:t>5 Characteristics of a Risk Event</a:t>
            </a:r>
          </a:p>
        </p:txBody>
      </p:sp>
      <p:sp>
        <p:nvSpPr>
          <p:cNvPr id="2" name="Content Placeholder 1"/>
          <p:cNvSpPr>
            <a:spLocks noGrp="1"/>
          </p:cNvSpPr>
          <p:nvPr>
            <p:ph idx="1"/>
          </p:nvPr>
        </p:nvSpPr>
        <p:spPr>
          <a:xfrm>
            <a:off x="342900" y="3276600"/>
            <a:ext cx="8572500" cy="2895600"/>
          </a:xfrm>
        </p:spPr>
        <p:txBody>
          <a:bodyPr/>
          <a:lstStyle/>
          <a:p>
            <a:pPr marL="457200" indent="-457200">
              <a:buFont typeface="+mj-lt"/>
              <a:buAutoNum type="arabicPeriod"/>
            </a:pPr>
            <a:r>
              <a:rPr lang="en-US" dirty="0"/>
              <a:t>Risk is clear and understandable to anyone who reads it</a:t>
            </a:r>
          </a:p>
          <a:p>
            <a:pPr marL="457200" indent="-457200">
              <a:buFont typeface="+mj-lt"/>
              <a:buAutoNum type="arabicPeriod"/>
            </a:pPr>
            <a:r>
              <a:rPr lang="en-US" dirty="0"/>
              <a:t>Risk describes the impact or “so what” factor</a:t>
            </a:r>
          </a:p>
          <a:p>
            <a:pPr marL="457200" indent="-457200">
              <a:buFont typeface="+mj-lt"/>
              <a:buAutoNum type="arabicPeriod"/>
            </a:pPr>
            <a:r>
              <a:rPr lang="en-US" dirty="0"/>
              <a:t>Risk has not yet happened</a:t>
            </a:r>
          </a:p>
          <a:p>
            <a:pPr marL="457200" indent="-457200">
              <a:buFont typeface="+mj-lt"/>
              <a:buAutoNum type="arabicPeriod"/>
            </a:pPr>
            <a:r>
              <a:rPr lang="en-US" dirty="0"/>
              <a:t>Risk is something your actually worried about.</a:t>
            </a:r>
          </a:p>
          <a:p>
            <a:pPr marL="457200" indent="-457200">
              <a:buFont typeface="+mj-lt"/>
              <a:buAutoNum type="arabicPeriod"/>
            </a:pPr>
            <a:r>
              <a:rPr lang="en-US" dirty="0"/>
              <a:t>Risk affects your project, not another project or the company in general</a:t>
            </a:r>
          </a:p>
          <a:p>
            <a:endParaRPr lang="en-US" dirty="0"/>
          </a:p>
        </p:txBody>
      </p:sp>
      <p:sp>
        <p:nvSpPr>
          <p:cNvPr id="4" name="Slide Number Placeholder 3"/>
          <p:cNvSpPr>
            <a:spLocks noGrp="1"/>
          </p:cNvSpPr>
          <p:nvPr>
            <p:ph type="sldNum" sz="quarter" idx="12"/>
          </p:nvPr>
        </p:nvSpPr>
        <p:spPr/>
        <p:txBody>
          <a:bodyPr/>
          <a:lstStyle/>
          <a:p>
            <a:fld id="{263404AD-A2EA-4B03-B697-4E16F8C5571D}" type="slidenum">
              <a:rPr lang="en-US" smtClean="0"/>
              <a:pPr/>
              <a:t>10</a:t>
            </a:fld>
            <a:endParaRPr lang="en-US" dirty="0"/>
          </a:p>
        </p:txBody>
      </p:sp>
    </p:spTree>
    <p:extLst>
      <p:ext uri="{BB962C8B-B14F-4D97-AF65-F5344CB8AC3E}">
        <p14:creationId xmlns:p14="http://schemas.microsoft.com/office/powerpoint/2010/main" val="3976920832"/>
      </p:ext>
    </p:extLst>
  </p:cSld>
  <p:clrMapOvr>
    <a:masterClrMapping/>
  </p:clrMapOvr>
  <mc:AlternateContent xmlns:mc="http://schemas.openxmlformats.org/markup-compatibility/2006" xmlns:p14="http://schemas.microsoft.com/office/powerpoint/2010/main">
    <mc:Choice Requires="p14">
      <p:transition spd="slow" p14:dur="2000" advTm="123792"/>
    </mc:Choice>
    <mc:Fallback xmlns="">
      <p:transition spd="slow" advTm="12379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04088"/>
          </a:xfrm>
        </p:spPr>
        <p:txBody>
          <a:bodyPr>
            <a:normAutofit fontScale="90000"/>
          </a:bodyPr>
          <a:lstStyle/>
          <a:p>
            <a:r>
              <a:rPr lang="en-US" dirty="0"/>
              <a:t>Why do we manage risks?</a:t>
            </a:r>
          </a:p>
        </p:txBody>
      </p:sp>
      <p:sp>
        <p:nvSpPr>
          <p:cNvPr id="2" name="Content Placeholder 1"/>
          <p:cNvSpPr>
            <a:spLocks noGrp="1"/>
          </p:cNvSpPr>
          <p:nvPr>
            <p:ph idx="1"/>
          </p:nvPr>
        </p:nvSpPr>
        <p:spPr>
          <a:xfrm>
            <a:off x="342900" y="2789237"/>
            <a:ext cx="8229600" cy="2925763"/>
          </a:xfrm>
        </p:spPr>
        <p:txBody>
          <a:bodyPr/>
          <a:lstStyle/>
          <a:p>
            <a:pPr marL="0" indent="0">
              <a:buNone/>
            </a:pPr>
            <a:r>
              <a:rPr lang="en-US" dirty="0"/>
              <a:t>To improve our chance of project success</a:t>
            </a:r>
          </a:p>
          <a:p>
            <a:pPr lvl="1">
              <a:buFont typeface="Wingdings" pitchFamily="2" charset="2"/>
              <a:buChar char="§"/>
            </a:pPr>
            <a:r>
              <a:rPr lang="en-US" sz="1800" dirty="0"/>
              <a:t>Meeting your objectives</a:t>
            </a:r>
          </a:p>
          <a:p>
            <a:pPr lvl="1">
              <a:buFont typeface="Wingdings" pitchFamily="2" charset="2"/>
              <a:buChar char="§"/>
            </a:pPr>
            <a:r>
              <a:rPr lang="en-US" sz="1800" dirty="0"/>
              <a:t>Meeting your budget</a:t>
            </a:r>
          </a:p>
          <a:p>
            <a:pPr lvl="1">
              <a:buFont typeface="Wingdings" pitchFamily="2" charset="2"/>
              <a:buChar char="§"/>
            </a:pPr>
            <a:r>
              <a:rPr lang="en-US" sz="1800" dirty="0"/>
              <a:t>Meeting your schedule</a:t>
            </a:r>
          </a:p>
          <a:p>
            <a:pPr lvl="1">
              <a:buFont typeface="Wingdings" pitchFamily="2" charset="2"/>
              <a:buChar char="§"/>
            </a:pPr>
            <a:r>
              <a:rPr lang="en-US" sz="1800" dirty="0"/>
              <a:t>Working Safely</a:t>
            </a:r>
          </a:p>
          <a:p>
            <a:pPr lvl="1">
              <a:buFont typeface="Wingdings" pitchFamily="2" charset="2"/>
              <a:buChar char="§"/>
            </a:pPr>
            <a:r>
              <a:rPr lang="en-US" sz="1800" dirty="0"/>
              <a:t>Delivering with quality</a:t>
            </a:r>
          </a:p>
          <a:p>
            <a:pPr lvl="1">
              <a:buFont typeface="Wingdings" pitchFamily="2" charset="2"/>
              <a:buChar char="§"/>
            </a:pPr>
            <a:r>
              <a:rPr lang="en-US" sz="1800" dirty="0"/>
              <a:t>Satisfying your customers and stakeholders</a:t>
            </a:r>
          </a:p>
          <a:p>
            <a:pPr lvl="1">
              <a:buFont typeface="Wingdings" pitchFamily="2" charset="2"/>
              <a:buChar char="§"/>
            </a:pPr>
            <a:r>
              <a:rPr lang="en-US" sz="1800" dirty="0"/>
              <a:t>Avoid surprises</a:t>
            </a:r>
          </a:p>
        </p:txBody>
      </p:sp>
      <p:sp>
        <p:nvSpPr>
          <p:cNvPr id="4" name="Slide Number Placeholder 3"/>
          <p:cNvSpPr>
            <a:spLocks noGrp="1"/>
          </p:cNvSpPr>
          <p:nvPr>
            <p:ph type="sldNum" sz="quarter" idx="12"/>
          </p:nvPr>
        </p:nvSpPr>
        <p:spPr/>
        <p:txBody>
          <a:bodyPr/>
          <a:lstStyle/>
          <a:p>
            <a:fld id="{263404AD-A2EA-4B03-B697-4E16F8C5571D}" type="slidenum">
              <a:rPr lang="en-US" smtClean="0"/>
              <a:pPr/>
              <a:t>11</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68029252"/>
              </p:ext>
            </p:extLst>
          </p:nvPr>
        </p:nvGraphicFramePr>
        <p:xfrm>
          <a:off x="381000" y="1676400"/>
          <a:ext cx="8077200" cy="832485"/>
        </p:xfrm>
        <a:graphic>
          <a:graphicData uri="http://schemas.openxmlformats.org/drawingml/2006/table">
            <a:tbl>
              <a:tblPr/>
              <a:tblGrid>
                <a:gridCol w="8077200">
                  <a:extLst>
                    <a:ext uri="{9D8B030D-6E8A-4147-A177-3AD203B41FA5}">
                      <a16:colId xmlns:a16="http://schemas.microsoft.com/office/drawing/2014/main" val="20000"/>
                    </a:ext>
                  </a:extLst>
                </a:gridCol>
              </a:tblGrid>
              <a:tr h="190500">
                <a:tc>
                  <a:txBody>
                    <a:bodyPr/>
                    <a:lstStyle/>
                    <a:p>
                      <a:pPr algn="l" fontAlgn="b"/>
                      <a:r>
                        <a:rPr lang="en-US" sz="1800" b="0" i="1" u="none" strike="noStrike" dirty="0">
                          <a:solidFill>
                            <a:srgbClr val="000000"/>
                          </a:solidFill>
                          <a:effectLst/>
                          <a:latin typeface="+mn-lt"/>
                        </a:rPr>
                        <a:t>“The first step in the risk management process is to acknowledge the reality of risk. Denial is a common tactic that substitutes deliberate ignorance for thoughtful planning” </a:t>
                      </a:r>
                      <a:r>
                        <a:rPr lang="en-US" sz="1800" b="0" i="1" u="none" strike="noStrike" baseline="0" dirty="0">
                          <a:solidFill>
                            <a:srgbClr val="000000"/>
                          </a:solidFill>
                          <a:effectLst/>
                          <a:latin typeface="+mn-lt"/>
                        </a:rPr>
                        <a:t>   ~ Charles Tremper</a:t>
                      </a:r>
                      <a:endParaRPr lang="en-US" sz="1800" b="0" i="1"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677825019"/>
              </p:ext>
            </p:extLst>
          </p:nvPr>
        </p:nvGraphicFramePr>
        <p:xfrm>
          <a:off x="381000" y="5735955"/>
          <a:ext cx="8077200" cy="283845"/>
        </p:xfrm>
        <a:graphic>
          <a:graphicData uri="http://schemas.openxmlformats.org/drawingml/2006/table">
            <a:tbl>
              <a:tblPr/>
              <a:tblGrid>
                <a:gridCol w="8077200">
                  <a:extLst>
                    <a:ext uri="{9D8B030D-6E8A-4147-A177-3AD203B41FA5}">
                      <a16:colId xmlns:a16="http://schemas.microsoft.com/office/drawing/2014/main" val="20000"/>
                    </a:ext>
                  </a:extLst>
                </a:gridCol>
              </a:tblGrid>
              <a:tr h="190500">
                <a:tc>
                  <a:txBody>
                    <a:bodyPr/>
                    <a:lstStyle/>
                    <a:p>
                      <a:pPr algn="l" fontAlgn="b"/>
                      <a:r>
                        <a:rPr lang="en-US" sz="1800" b="0" i="1" u="none" strike="noStrike" dirty="0">
                          <a:solidFill>
                            <a:srgbClr val="000000"/>
                          </a:solidFill>
                          <a:effectLst/>
                          <a:latin typeface="+mn-lt"/>
                        </a:rPr>
                        <a:t>“If you don’t manage the risks, the risks will manage you” </a:t>
                      </a:r>
                      <a:r>
                        <a:rPr lang="en-US" sz="1800" b="0" i="1" u="none" strike="noStrike" baseline="0" dirty="0">
                          <a:solidFill>
                            <a:srgbClr val="000000"/>
                          </a:solidFill>
                          <a:effectLst/>
                          <a:latin typeface="+mn-lt"/>
                        </a:rPr>
                        <a:t>  ~ Victor Allen</a:t>
                      </a:r>
                      <a:endParaRPr lang="en-US" sz="1800" b="0" i="1"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advTm="37459"/>
    </mc:Choice>
    <mc:Fallback xmlns="">
      <p:transition spd="slow" advTm="37459"/>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190500" y="1676400"/>
            <a:ext cx="1905000" cy="276999"/>
          </a:xfrm>
          <a:prstGeom prst="rect">
            <a:avLst/>
          </a:prstGeom>
          <a:noFill/>
          <a:ln w="9525">
            <a:noFill/>
            <a:miter lim="800000"/>
            <a:headEnd/>
            <a:tailEnd/>
          </a:ln>
          <a:effectLst/>
        </p:spPr>
        <p:txBody>
          <a:bodyPr wrap="square">
            <a:spAutoFit/>
          </a:bodyPr>
          <a:lstStyle/>
          <a:p>
            <a:pPr algn="ctr"/>
            <a:r>
              <a:rPr lang="en-US" sz="1200" b="1" dirty="0"/>
              <a:t>Program Risk Manager</a:t>
            </a:r>
          </a:p>
        </p:txBody>
      </p:sp>
      <p:sp>
        <p:nvSpPr>
          <p:cNvPr id="2054" name="Text Box 6"/>
          <p:cNvSpPr txBox="1">
            <a:spLocks noChangeArrowheads="1"/>
          </p:cNvSpPr>
          <p:nvPr/>
        </p:nvSpPr>
        <p:spPr bwMode="auto">
          <a:xfrm>
            <a:off x="76200" y="4038600"/>
            <a:ext cx="3276600" cy="830997"/>
          </a:xfrm>
          <a:prstGeom prst="rect">
            <a:avLst/>
          </a:prstGeom>
          <a:noFill/>
          <a:ln w="9525">
            <a:noFill/>
            <a:miter lim="800000"/>
            <a:headEnd/>
            <a:tailEnd/>
          </a:ln>
          <a:effectLst/>
        </p:spPr>
        <p:txBody>
          <a:bodyPr>
            <a:spAutoFit/>
          </a:bodyPr>
          <a:lstStyle/>
          <a:p>
            <a:pPr marL="114300" indent="-114300"/>
            <a:r>
              <a:rPr lang="en-US" sz="1200" b="1" dirty="0"/>
              <a:t>Project Risk Manager(s)</a:t>
            </a:r>
          </a:p>
          <a:p>
            <a:pPr marL="114300" indent="-114300">
              <a:buFontTx/>
              <a:buChar char="•"/>
            </a:pPr>
            <a:r>
              <a:rPr lang="en-US" sz="1200" dirty="0"/>
              <a:t>Project 1</a:t>
            </a:r>
            <a:endParaRPr lang="en-US" sz="1000" dirty="0">
              <a:solidFill>
                <a:schemeClr val="accent2"/>
              </a:solidFill>
            </a:endParaRPr>
          </a:p>
          <a:p>
            <a:pPr marL="114300" indent="-114300">
              <a:buFontTx/>
              <a:buChar char="•"/>
            </a:pPr>
            <a:r>
              <a:rPr lang="en-US" sz="1200" dirty="0"/>
              <a:t>Project 2</a:t>
            </a:r>
            <a:endParaRPr lang="en-US" sz="1000" dirty="0">
              <a:solidFill>
                <a:schemeClr val="accent2"/>
              </a:solidFill>
            </a:endParaRPr>
          </a:p>
          <a:p>
            <a:pPr marL="114300" indent="-114300">
              <a:buFontTx/>
              <a:buChar char="•"/>
            </a:pPr>
            <a:r>
              <a:rPr lang="en-US" sz="1200" dirty="0"/>
              <a:t>Project 3</a:t>
            </a:r>
          </a:p>
        </p:txBody>
      </p:sp>
      <p:pic>
        <p:nvPicPr>
          <p:cNvPr id="2055" name="Picture 7" descr="MCj02374680000[1]"/>
          <p:cNvPicPr>
            <a:picLocks noChangeAspect="1" noChangeArrowheads="1"/>
          </p:cNvPicPr>
          <p:nvPr/>
        </p:nvPicPr>
        <p:blipFill>
          <a:blip r:embed="rId2" cstate="print"/>
          <a:srcRect/>
          <a:stretch>
            <a:fillRect/>
          </a:stretch>
        </p:blipFill>
        <p:spPr bwMode="auto">
          <a:xfrm>
            <a:off x="381000" y="4953000"/>
            <a:ext cx="1295400" cy="1211263"/>
          </a:xfrm>
          <a:prstGeom prst="rect">
            <a:avLst/>
          </a:prstGeom>
          <a:noFill/>
        </p:spPr>
      </p:pic>
      <p:pic>
        <p:nvPicPr>
          <p:cNvPr id="2057" name="Picture 9" descr="MCBD19894_0000[1]"/>
          <p:cNvPicPr>
            <a:picLocks noChangeAspect="1" noChangeArrowheads="1"/>
          </p:cNvPicPr>
          <p:nvPr/>
        </p:nvPicPr>
        <p:blipFill>
          <a:blip r:embed="rId3" cstate="print"/>
          <a:srcRect/>
          <a:stretch>
            <a:fillRect/>
          </a:stretch>
        </p:blipFill>
        <p:spPr bwMode="auto">
          <a:xfrm>
            <a:off x="593725" y="2438400"/>
            <a:ext cx="1006475" cy="1066800"/>
          </a:xfrm>
          <a:prstGeom prst="rect">
            <a:avLst/>
          </a:prstGeom>
          <a:noFill/>
        </p:spPr>
      </p:pic>
      <p:sp>
        <p:nvSpPr>
          <p:cNvPr id="2059" name="Text Box 11"/>
          <p:cNvSpPr txBox="1">
            <a:spLocks noChangeArrowheads="1"/>
          </p:cNvSpPr>
          <p:nvPr/>
        </p:nvSpPr>
        <p:spPr bwMode="auto">
          <a:xfrm>
            <a:off x="6769100" y="1624280"/>
            <a:ext cx="2396810" cy="846386"/>
          </a:xfrm>
          <a:prstGeom prst="rect">
            <a:avLst/>
          </a:prstGeom>
          <a:noFill/>
          <a:ln w="9525">
            <a:noFill/>
            <a:miter lim="800000"/>
            <a:headEnd/>
            <a:tailEnd/>
          </a:ln>
          <a:effectLst/>
        </p:spPr>
        <p:txBody>
          <a:bodyPr wrap="none">
            <a:spAutoFit/>
          </a:bodyPr>
          <a:lstStyle/>
          <a:p>
            <a:r>
              <a:rPr lang="en-US" sz="1300" b="1" dirty="0"/>
              <a:t>Risk Management Database</a:t>
            </a:r>
          </a:p>
          <a:p>
            <a:pPr>
              <a:buFontTx/>
              <a:buChar char="•"/>
            </a:pPr>
            <a:r>
              <a:rPr lang="en-US" sz="1200" dirty="0"/>
              <a:t> Risk Register  </a:t>
            </a:r>
          </a:p>
          <a:p>
            <a:pPr>
              <a:buFontTx/>
              <a:buChar char="•"/>
            </a:pPr>
            <a:r>
              <a:rPr lang="en-US" sz="1200" dirty="0"/>
              <a:t> Risk Assessment Reports</a:t>
            </a:r>
          </a:p>
          <a:p>
            <a:pPr>
              <a:buFontTx/>
              <a:buChar char="•"/>
            </a:pPr>
            <a:r>
              <a:rPr lang="en-US" sz="1200" dirty="0"/>
              <a:t> Risk Scorecard</a:t>
            </a:r>
          </a:p>
        </p:txBody>
      </p:sp>
      <p:pic>
        <p:nvPicPr>
          <p:cNvPr id="2060" name="Picture 12" descr="MPj03999800000[1]"/>
          <p:cNvPicPr>
            <a:picLocks noChangeAspect="1" noChangeArrowheads="1"/>
          </p:cNvPicPr>
          <p:nvPr/>
        </p:nvPicPr>
        <p:blipFill>
          <a:blip r:embed="rId4" cstate="print"/>
          <a:srcRect/>
          <a:stretch>
            <a:fillRect/>
          </a:stretch>
        </p:blipFill>
        <p:spPr bwMode="auto">
          <a:xfrm>
            <a:off x="7162800" y="2438400"/>
            <a:ext cx="1155700" cy="1219200"/>
          </a:xfrm>
          <a:prstGeom prst="rect">
            <a:avLst/>
          </a:prstGeom>
          <a:noFill/>
        </p:spPr>
      </p:pic>
      <p:sp>
        <p:nvSpPr>
          <p:cNvPr id="2061" name="Text Box 13"/>
          <p:cNvSpPr txBox="1">
            <a:spLocks noChangeArrowheads="1"/>
          </p:cNvSpPr>
          <p:nvPr/>
        </p:nvSpPr>
        <p:spPr bwMode="auto">
          <a:xfrm>
            <a:off x="3200400" y="3048000"/>
            <a:ext cx="2667000" cy="430887"/>
          </a:xfrm>
          <a:prstGeom prst="rect">
            <a:avLst/>
          </a:prstGeom>
          <a:noFill/>
          <a:ln w="9525">
            <a:noFill/>
            <a:miter lim="800000"/>
            <a:headEnd/>
            <a:tailEnd/>
          </a:ln>
          <a:effectLst/>
        </p:spPr>
        <p:txBody>
          <a:bodyPr>
            <a:spAutoFit/>
          </a:bodyPr>
          <a:lstStyle/>
          <a:p>
            <a:pPr algn="ctr"/>
            <a:r>
              <a:rPr lang="en-US" sz="1200" b="1" dirty="0"/>
              <a:t>Processes and Methods</a:t>
            </a:r>
          </a:p>
          <a:p>
            <a:pPr algn="ctr"/>
            <a:endParaRPr lang="en-US" sz="1000" b="1" dirty="0">
              <a:solidFill>
                <a:schemeClr val="accent2"/>
              </a:solidFill>
            </a:endParaRPr>
          </a:p>
        </p:txBody>
      </p:sp>
      <p:pic>
        <p:nvPicPr>
          <p:cNvPr id="2062" name="Picture 14" descr="MPj03988210000[1]"/>
          <p:cNvPicPr>
            <a:picLocks noChangeAspect="1" noChangeArrowheads="1"/>
          </p:cNvPicPr>
          <p:nvPr/>
        </p:nvPicPr>
        <p:blipFill>
          <a:blip r:embed="rId5" cstate="print"/>
          <a:srcRect/>
          <a:stretch>
            <a:fillRect/>
          </a:stretch>
        </p:blipFill>
        <p:spPr bwMode="auto">
          <a:xfrm>
            <a:off x="3810000" y="1905000"/>
            <a:ext cx="1447800" cy="1035050"/>
          </a:xfrm>
          <a:prstGeom prst="rect">
            <a:avLst/>
          </a:prstGeom>
          <a:noFill/>
        </p:spPr>
      </p:pic>
      <p:sp>
        <p:nvSpPr>
          <p:cNvPr id="2063" name="AutoShape 15"/>
          <p:cNvSpPr>
            <a:spLocks noChangeArrowheads="1"/>
          </p:cNvSpPr>
          <p:nvPr/>
        </p:nvSpPr>
        <p:spPr bwMode="auto">
          <a:xfrm rot="10800000">
            <a:off x="1828801" y="2755899"/>
            <a:ext cx="593725" cy="292100"/>
          </a:xfrm>
          <a:prstGeom prst="leftRightArrow">
            <a:avLst/>
          </a:prstGeom>
          <a:solidFill>
            <a:schemeClr val="accent1"/>
          </a:solidFill>
          <a:ln w="9525">
            <a:solidFill>
              <a:schemeClr val="tx1"/>
            </a:solidFill>
            <a:miter lim="800000"/>
            <a:headEnd/>
            <a:tailEnd/>
          </a:ln>
          <a:effectLst/>
        </p:spPr>
        <p:txBody>
          <a:bodyPr wrap="none" anchor="ctr"/>
          <a:lstStyle/>
          <a:p>
            <a:endParaRPr lang="en-US" dirty="0"/>
          </a:p>
        </p:txBody>
      </p:sp>
      <p:pic>
        <p:nvPicPr>
          <p:cNvPr id="2064" name="Picture 16" descr="MCj02403650000[1]"/>
          <p:cNvPicPr>
            <a:picLocks noChangeAspect="1" noChangeArrowheads="1"/>
          </p:cNvPicPr>
          <p:nvPr/>
        </p:nvPicPr>
        <p:blipFill>
          <a:blip r:embed="rId6" cstate="print"/>
          <a:srcRect/>
          <a:stretch>
            <a:fillRect/>
          </a:stretch>
        </p:blipFill>
        <p:spPr bwMode="auto">
          <a:xfrm>
            <a:off x="3924300" y="5457825"/>
            <a:ext cx="1333500" cy="790575"/>
          </a:xfrm>
          <a:prstGeom prst="rect">
            <a:avLst/>
          </a:prstGeom>
          <a:noFill/>
        </p:spPr>
      </p:pic>
      <p:sp>
        <p:nvSpPr>
          <p:cNvPr id="2065" name="Rectangle 17"/>
          <p:cNvSpPr>
            <a:spLocks noChangeArrowheads="1"/>
          </p:cNvSpPr>
          <p:nvPr/>
        </p:nvSpPr>
        <p:spPr bwMode="auto">
          <a:xfrm>
            <a:off x="3581400" y="4724400"/>
            <a:ext cx="2057400" cy="830997"/>
          </a:xfrm>
          <a:prstGeom prst="rect">
            <a:avLst/>
          </a:prstGeom>
          <a:noFill/>
          <a:ln w="9525">
            <a:noFill/>
            <a:miter lim="800000"/>
            <a:headEnd/>
            <a:tailEnd/>
          </a:ln>
          <a:effectLst/>
        </p:spPr>
        <p:txBody>
          <a:bodyPr wrap="square">
            <a:spAutoFit/>
          </a:bodyPr>
          <a:lstStyle/>
          <a:p>
            <a:r>
              <a:rPr lang="en-US" sz="1200" b="1" dirty="0"/>
              <a:t>Risk Response Planning</a:t>
            </a:r>
          </a:p>
          <a:p>
            <a:pPr>
              <a:buFontTx/>
              <a:buChar char="•"/>
            </a:pPr>
            <a:r>
              <a:rPr lang="en-US" sz="1200" dirty="0"/>
              <a:t> Mitigation Planning</a:t>
            </a:r>
          </a:p>
          <a:p>
            <a:pPr>
              <a:buFontTx/>
              <a:buChar char="•"/>
            </a:pPr>
            <a:r>
              <a:rPr lang="en-US" sz="1200" dirty="0"/>
              <a:t> Contingency Planning</a:t>
            </a:r>
          </a:p>
          <a:p>
            <a:endParaRPr lang="en-US" sz="1200" b="1" dirty="0"/>
          </a:p>
        </p:txBody>
      </p:sp>
      <p:sp>
        <p:nvSpPr>
          <p:cNvPr id="2066" name="Rectangle 18"/>
          <p:cNvSpPr>
            <a:spLocks noChangeArrowheads="1"/>
          </p:cNvSpPr>
          <p:nvPr/>
        </p:nvSpPr>
        <p:spPr bwMode="auto">
          <a:xfrm>
            <a:off x="3048000" y="1828800"/>
            <a:ext cx="3048000" cy="2133600"/>
          </a:xfrm>
          <a:prstGeom prst="rect">
            <a:avLst/>
          </a:prstGeom>
          <a:noFill/>
          <a:ln w="9525">
            <a:solidFill>
              <a:schemeClr val="tx1"/>
            </a:solidFill>
            <a:miter lim="800000"/>
            <a:headEnd/>
            <a:tailEnd/>
          </a:ln>
          <a:effectLst/>
        </p:spPr>
        <p:txBody>
          <a:bodyPr wrap="none" anchor="ctr"/>
          <a:lstStyle/>
          <a:p>
            <a:endParaRPr lang="en-US" dirty="0"/>
          </a:p>
        </p:txBody>
      </p:sp>
      <p:sp>
        <p:nvSpPr>
          <p:cNvPr id="2067" name="AutoShape 19"/>
          <p:cNvSpPr>
            <a:spLocks noChangeArrowheads="1"/>
          </p:cNvSpPr>
          <p:nvPr/>
        </p:nvSpPr>
        <p:spPr bwMode="auto">
          <a:xfrm rot="8577106">
            <a:off x="2390266" y="4111772"/>
            <a:ext cx="593725" cy="292100"/>
          </a:xfrm>
          <a:prstGeom prst="leftRightArrow">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2069" name="AutoShape 21"/>
          <p:cNvSpPr>
            <a:spLocks noChangeArrowheads="1"/>
          </p:cNvSpPr>
          <p:nvPr/>
        </p:nvSpPr>
        <p:spPr bwMode="auto">
          <a:xfrm>
            <a:off x="6400800" y="2832100"/>
            <a:ext cx="593725" cy="292100"/>
          </a:xfrm>
          <a:prstGeom prst="leftRightArrow">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2070" name="AutoShape 22"/>
          <p:cNvSpPr>
            <a:spLocks noChangeArrowheads="1"/>
          </p:cNvSpPr>
          <p:nvPr/>
        </p:nvSpPr>
        <p:spPr bwMode="auto">
          <a:xfrm rot="5400000">
            <a:off x="4286250" y="4210050"/>
            <a:ext cx="533400" cy="342900"/>
          </a:xfrm>
          <a:prstGeom prst="leftRightArrow">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2071" name="Rectangle 23"/>
          <p:cNvSpPr>
            <a:spLocks noChangeArrowheads="1"/>
          </p:cNvSpPr>
          <p:nvPr/>
        </p:nvSpPr>
        <p:spPr bwMode="auto">
          <a:xfrm>
            <a:off x="2425700" y="304800"/>
            <a:ext cx="4495800" cy="838200"/>
          </a:xfrm>
          <a:prstGeom prst="rect">
            <a:avLst/>
          </a:prstGeom>
          <a:noFill/>
          <a:ln w="9525">
            <a:noFill/>
            <a:miter lim="800000"/>
            <a:headEnd/>
            <a:tailEnd/>
          </a:ln>
          <a:effectLst/>
        </p:spPr>
        <p:txBody>
          <a:bodyPr wrap="none" anchor="ctr"/>
          <a:lstStyle/>
          <a:p>
            <a:endParaRPr lang="en-US" dirty="0"/>
          </a:p>
        </p:txBody>
      </p:sp>
      <p:pic>
        <p:nvPicPr>
          <p:cNvPr id="21" name="Picture 77" descr="MCj02312290000[1]"/>
          <p:cNvPicPr>
            <a:picLocks noChangeAspect="1" noChangeArrowheads="1"/>
          </p:cNvPicPr>
          <p:nvPr/>
        </p:nvPicPr>
        <p:blipFill>
          <a:blip r:embed="rId7" cstate="print"/>
          <a:srcRect/>
          <a:stretch>
            <a:fillRect/>
          </a:stretch>
        </p:blipFill>
        <p:spPr bwMode="auto">
          <a:xfrm>
            <a:off x="7086600" y="5183187"/>
            <a:ext cx="1447800" cy="912813"/>
          </a:xfrm>
          <a:prstGeom prst="rect">
            <a:avLst/>
          </a:prstGeom>
          <a:noFill/>
        </p:spPr>
      </p:pic>
      <p:sp>
        <p:nvSpPr>
          <p:cNvPr id="22" name="Text Box 81"/>
          <p:cNvSpPr txBox="1">
            <a:spLocks noChangeArrowheads="1"/>
          </p:cNvSpPr>
          <p:nvPr/>
        </p:nvSpPr>
        <p:spPr bwMode="auto">
          <a:xfrm>
            <a:off x="6769100" y="4038600"/>
            <a:ext cx="1676400" cy="292388"/>
          </a:xfrm>
          <a:prstGeom prst="rect">
            <a:avLst/>
          </a:prstGeom>
          <a:noFill/>
          <a:ln w="9525">
            <a:noFill/>
            <a:miter lim="800000"/>
            <a:headEnd/>
            <a:tailEnd/>
          </a:ln>
          <a:effectLst/>
        </p:spPr>
        <p:txBody>
          <a:bodyPr wrap="square">
            <a:spAutoFit/>
          </a:bodyPr>
          <a:lstStyle/>
          <a:p>
            <a:r>
              <a:rPr lang="en-US" sz="1300" b="1" dirty="0"/>
              <a:t>Reviews</a:t>
            </a:r>
            <a:endParaRPr lang="en-US" sz="1200" b="1" dirty="0"/>
          </a:p>
        </p:txBody>
      </p:sp>
      <p:sp>
        <p:nvSpPr>
          <p:cNvPr id="23" name="AutoShape 19"/>
          <p:cNvSpPr>
            <a:spLocks noChangeArrowheads="1"/>
          </p:cNvSpPr>
          <p:nvPr/>
        </p:nvSpPr>
        <p:spPr bwMode="auto">
          <a:xfrm rot="13163480">
            <a:off x="6162828" y="4117615"/>
            <a:ext cx="593725" cy="292100"/>
          </a:xfrm>
          <a:prstGeom prst="leftRightArrow">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24" name="Slide Number Placeholder 23"/>
          <p:cNvSpPr>
            <a:spLocks noGrp="1"/>
          </p:cNvSpPr>
          <p:nvPr>
            <p:ph type="sldNum" sz="quarter" idx="12"/>
          </p:nvPr>
        </p:nvSpPr>
        <p:spPr/>
        <p:txBody>
          <a:bodyPr/>
          <a:lstStyle/>
          <a:p>
            <a:pPr>
              <a:defRPr/>
            </a:pPr>
            <a:fld id="{80BA4634-35AC-40E3-87C7-3022FC3B41CA}" type="slidenum">
              <a:rPr lang="en-US" smtClean="0"/>
              <a:pPr>
                <a:defRPr/>
              </a:pPr>
              <a:t>12</a:t>
            </a:fld>
            <a:endParaRPr lang="en-US" dirty="0"/>
          </a:p>
        </p:txBody>
      </p:sp>
      <p:sp>
        <p:nvSpPr>
          <p:cNvPr id="25" name="Text Box 81"/>
          <p:cNvSpPr txBox="1">
            <a:spLocks noChangeArrowheads="1"/>
          </p:cNvSpPr>
          <p:nvPr/>
        </p:nvSpPr>
        <p:spPr bwMode="auto">
          <a:xfrm>
            <a:off x="6858000" y="4349859"/>
            <a:ext cx="914400" cy="907941"/>
          </a:xfrm>
          <a:prstGeom prst="rect">
            <a:avLst/>
          </a:prstGeom>
          <a:noFill/>
          <a:ln w="9525">
            <a:noFill/>
            <a:miter lim="800000"/>
            <a:headEnd/>
            <a:tailEnd/>
          </a:ln>
          <a:effectLst/>
        </p:spPr>
        <p:txBody>
          <a:bodyPr wrap="square">
            <a:spAutoFit/>
          </a:bodyPr>
          <a:lstStyle/>
          <a:p>
            <a:r>
              <a:rPr lang="en-US" sz="1100" b="1" u="sng" dirty="0"/>
              <a:t>External</a:t>
            </a:r>
          </a:p>
          <a:p>
            <a:pPr>
              <a:buFont typeface="Arial" pitchFamily="34" charset="0"/>
              <a:buChar char="•"/>
            </a:pPr>
            <a:r>
              <a:rPr lang="en-US" sz="1000" b="1" dirty="0"/>
              <a:t> Audit</a:t>
            </a:r>
          </a:p>
          <a:p>
            <a:pPr>
              <a:buFont typeface="Arial" pitchFamily="34" charset="0"/>
              <a:buChar char="•"/>
            </a:pPr>
            <a:r>
              <a:rPr lang="en-US" sz="1000" b="1" dirty="0"/>
              <a:t> DOE</a:t>
            </a:r>
          </a:p>
          <a:p>
            <a:pPr>
              <a:buFont typeface="Arial" pitchFamily="34" charset="0"/>
              <a:buChar char="•"/>
            </a:pPr>
            <a:r>
              <a:rPr lang="en-US" sz="1000" b="1" dirty="0"/>
              <a:t> Expert</a:t>
            </a:r>
          </a:p>
          <a:p>
            <a:r>
              <a:rPr lang="en-US" sz="1200" b="1" dirty="0"/>
              <a:t> </a:t>
            </a:r>
          </a:p>
        </p:txBody>
      </p:sp>
      <p:sp>
        <p:nvSpPr>
          <p:cNvPr id="26" name="Text Box 81"/>
          <p:cNvSpPr txBox="1">
            <a:spLocks noChangeArrowheads="1"/>
          </p:cNvSpPr>
          <p:nvPr/>
        </p:nvSpPr>
        <p:spPr bwMode="auto">
          <a:xfrm>
            <a:off x="7772400" y="4349859"/>
            <a:ext cx="1219200" cy="907941"/>
          </a:xfrm>
          <a:prstGeom prst="rect">
            <a:avLst/>
          </a:prstGeom>
          <a:noFill/>
          <a:ln w="9525">
            <a:noFill/>
            <a:miter lim="800000"/>
            <a:headEnd/>
            <a:tailEnd/>
          </a:ln>
          <a:effectLst/>
        </p:spPr>
        <p:txBody>
          <a:bodyPr wrap="square">
            <a:spAutoFit/>
          </a:bodyPr>
          <a:lstStyle/>
          <a:p>
            <a:r>
              <a:rPr lang="en-US" sz="1100" b="1" u="sng" dirty="0"/>
              <a:t>Internal</a:t>
            </a:r>
          </a:p>
          <a:p>
            <a:pPr>
              <a:buFont typeface="Arial" pitchFamily="34" charset="0"/>
              <a:buChar char="•"/>
            </a:pPr>
            <a:r>
              <a:rPr lang="en-US" sz="1000" b="1" dirty="0"/>
              <a:t> Corporate Risk</a:t>
            </a:r>
          </a:p>
          <a:p>
            <a:pPr>
              <a:buFont typeface="Arial" pitchFamily="34" charset="0"/>
              <a:buChar char="•"/>
            </a:pPr>
            <a:r>
              <a:rPr lang="en-US" sz="1000" b="1" dirty="0"/>
              <a:t> General Audit</a:t>
            </a:r>
          </a:p>
          <a:p>
            <a:pPr>
              <a:buFont typeface="Arial" pitchFamily="34" charset="0"/>
              <a:buChar char="•"/>
            </a:pPr>
            <a:r>
              <a:rPr lang="en-US" sz="1000" b="1" dirty="0"/>
              <a:t> Compliance</a:t>
            </a:r>
          </a:p>
          <a:p>
            <a:r>
              <a:rPr lang="en-US" sz="1200" b="1" dirty="0"/>
              <a:t> </a:t>
            </a:r>
          </a:p>
        </p:txBody>
      </p:sp>
      <p:sp>
        <p:nvSpPr>
          <p:cNvPr id="28" name="Title 2"/>
          <p:cNvSpPr txBox="1">
            <a:spLocks/>
          </p:cNvSpPr>
          <p:nvPr/>
        </p:nvSpPr>
        <p:spPr>
          <a:xfrm>
            <a:off x="342900" y="438150"/>
            <a:ext cx="6858000" cy="1143000"/>
          </a:xfrm>
          <a:prstGeom prst="rect">
            <a:avLst/>
          </a:prstGeom>
        </p:spPr>
        <p:txBody>
          <a:bodyPr anchor="ctr" anchorCtr="0"/>
          <a:lstStyle/>
          <a:p>
            <a:r>
              <a:rPr lang="en-US" sz="2800" b="1" dirty="0"/>
              <a:t>Risk Management Framework</a:t>
            </a:r>
          </a:p>
        </p:txBody>
      </p:sp>
    </p:spTree>
    <p:extLst>
      <p:ext uri="{BB962C8B-B14F-4D97-AF65-F5344CB8AC3E}">
        <p14:creationId xmlns:p14="http://schemas.microsoft.com/office/powerpoint/2010/main" val="3544396"/>
      </p:ext>
    </p:extLst>
  </p:cSld>
  <p:clrMapOvr>
    <a:masterClrMapping/>
  </p:clrMapOvr>
  <mc:AlternateContent xmlns:mc="http://schemas.openxmlformats.org/markup-compatibility/2006" xmlns:p14="http://schemas.microsoft.com/office/powerpoint/2010/main">
    <mc:Choice Requires="p14">
      <p:transition spd="slow" p14:dur="2000" advTm="115292"/>
    </mc:Choice>
    <mc:Fallback xmlns="">
      <p:transition spd="slow" advTm="11529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a:xfrm>
            <a:off x="457200" y="685800"/>
            <a:ext cx="8229600" cy="762000"/>
          </a:xfrm>
        </p:spPr>
        <p:txBody>
          <a:bodyPr>
            <a:normAutofit fontScale="90000"/>
          </a:bodyPr>
          <a:lstStyle/>
          <a:p>
            <a:r>
              <a:rPr lang="en-US" dirty="0"/>
              <a:t>The Risk Register</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13</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47889542"/>
              </p:ext>
            </p:extLst>
          </p:nvPr>
        </p:nvGraphicFramePr>
        <p:xfrm>
          <a:off x="0" y="1600200"/>
          <a:ext cx="9067802" cy="4343399"/>
        </p:xfrm>
        <a:graphic>
          <a:graphicData uri="http://schemas.openxmlformats.org/drawingml/2006/table">
            <a:tbl>
              <a:tblPr/>
              <a:tblGrid>
                <a:gridCol w="267723">
                  <a:extLst>
                    <a:ext uri="{9D8B030D-6E8A-4147-A177-3AD203B41FA5}">
                      <a16:colId xmlns:a16="http://schemas.microsoft.com/office/drawing/2014/main" val="20000"/>
                    </a:ext>
                  </a:extLst>
                </a:gridCol>
                <a:gridCol w="1809810">
                  <a:extLst>
                    <a:ext uri="{9D8B030D-6E8A-4147-A177-3AD203B41FA5}">
                      <a16:colId xmlns:a16="http://schemas.microsoft.com/office/drawing/2014/main" val="20001"/>
                    </a:ext>
                  </a:extLst>
                </a:gridCol>
                <a:gridCol w="995931">
                  <a:extLst>
                    <a:ext uri="{9D8B030D-6E8A-4147-A177-3AD203B41FA5}">
                      <a16:colId xmlns:a16="http://schemas.microsoft.com/office/drawing/2014/main" val="20002"/>
                    </a:ext>
                  </a:extLst>
                </a:gridCol>
                <a:gridCol w="184730">
                  <a:extLst>
                    <a:ext uri="{9D8B030D-6E8A-4147-A177-3AD203B41FA5}">
                      <a16:colId xmlns:a16="http://schemas.microsoft.com/office/drawing/2014/main" val="20003"/>
                    </a:ext>
                  </a:extLst>
                </a:gridCol>
                <a:gridCol w="184730">
                  <a:extLst>
                    <a:ext uri="{9D8B030D-6E8A-4147-A177-3AD203B41FA5}">
                      <a16:colId xmlns:a16="http://schemas.microsoft.com/office/drawing/2014/main" val="20004"/>
                    </a:ext>
                  </a:extLst>
                </a:gridCol>
                <a:gridCol w="184730">
                  <a:extLst>
                    <a:ext uri="{9D8B030D-6E8A-4147-A177-3AD203B41FA5}">
                      <a16:colId xmlns:a16="http://schemas.microsoft.com/office/drawing/2014/main" val="20005"/>
                    </a:ext>
                  </a:extLst>
                </a:gridCol>
                <a:gridCol w="184730">
                  <a:extLst>
                    <a:ext uri="{9D8B030D-6E8A-4147-A177-3AD203B41FA5}">
                      <a16:colId xmlns:a16="http://schemas.microsoft.com/office/drawing/2014/main" val="20006"/>
                    </a:ext>
                  </a:extLst>
                </a:gridCol>
                <a:gridCol w="184730">
                  <a:extLst>
                    <a:ext uri="{9D8B030D-6E8A-4147-A177-3AD203B41FA5}">
                      <a16:colId xmlns:a16="http://schemas.microsoft.com/office/drawing/2014/main" val="20007"/>
                    </a:ext>
                  </a:extLst>
                </a:gridCol>
                <a:gridCol w="184730">
                  <a:extLst>
                    <a:ext uri="{9D8B030D-6E8A-4147-A177-3AD203B41FA5}">
                      <a16:colId xmlns:a16="http://schemas.microsoft.com/office/drawing/2014/main" val="20008"/>
                    </a:ext>
                  </a:extLst>
                </a:gridCol>
                <a:gridCol w="246307">
                  <a:extLst>
                    <a:ext uri="{9D8B030D-6E8A-4147-A177-3AD203B41FA5}">
                      <a16:colId xmlns:a16="http://schemas.microsoft.com/office/drawing/2014/main" val="20009"/>
                    </a:ext>
                  </a:extLst>
                </a:gridCol>
                <a:gridCol w="2277450">
                  <a:extLst>
                    <a:ext uri="{9D8B030D-6E8A-4147-A177-3AD203B41FA5}">
                      <a16:colId xmlns:a16="http://schemas.microsoft.com/office/drawing/2014/main" val="20010"/>
                    </a:ext>
                  </a:extLst>
                </a:gridCol>
                <a:gridCol w="2362201">
                  <a:extLst>
                    <a:ext uri="{9D8B030D-6E8A-4147-A177-3AD203B41FA5}">
                      <a16:colId xmlns:a16="http://schemas.microsoft.com/office/drawing/2014/main" val="20011"/>
                    </a:ext>
                  </a:extLst>
                </a:gridCol>
              </a:tblGrid>
              <a:tr h="233475">
                <a:tc gridSpan="2">
                  <a:txBody>
                    <a:bodyPr/>
                    <a:lstStyle/>
                    <a:p>
                      <a:pPr algn="l" fontAlgn="t"/>
                      <a:r>
                        <a:rPr lang="en-US" sz="1100" b="1" i="0" u="none" strike="noStrike" dirty="0">
                          <a:solidFill>
                            <a:srgbClr val="000000"/>
                          </a:solidFill>
                          <a:effectLst/>
                          <a:latin typeface="Arial"/>
                        </a:rPr>
                        <a:t>Project X: </a:t>
                      </a:r>
                      <a:r>
                        <a:rPr lang="en-US" sz="1100" b="0" i="0" u="none" strike="noStrike" dirty="0">
                          <a:solidFill>
                            <a:srgbClr val="000000"/>
                          </a:solidFill>
                          <a:effectLst/>
                          <a:latin typeface="Arial"/>
                        </a:rPr>
                        <a:t>Risk Plan</a:t>
                      </a:r>
                      <a:endParaRPr lang="en-US" sz="1100" b="1" i="0" u="none" strike="noStrike" dirty="0">
                        <a:solidFill>
                          <a:srgbClr val="000000"/>
                        </a:solidFill>
                        <a:effectLst/>
                        <a:latin typeface="Arial"/>
                      </a:endParaRPr>
                    </a:p>
                  </a:txBody>
                  <a:tcPr marL="7304" marR="7304" marT="7304" marB="0">
                    <a:lnL>
                      <a:noFill/>
                    </a:lnL>
                    <a:lnR>
                      <a:noFill/>
                    </a:lnR>
                    <a:lnT>
                      <a:noFill/>
                    </a:lnT>
                    <a:lnB>
                      <a:noFill/>
                    </a:lnB>
                  </a:tcPr>
                </a:tc>
                <a:tc hMerge="1">
                  <a:txBody>
                    <a:bodyPr/>
                    <a:lstStyle/>
                    <a:p>
                      <a:endParaRPr lang="en-US"/>
                    </a:p>
                  </a:txBody>
                  <a:tcPr/>
                </a:tc>
                <a:tc>
                  <a:txBody>
                    <a:bodyPr/>
                    <a:lstStyle/>
                    <a:p>
                      <a:pPr algn="l" fontAlgn="t"/>
                      <a:endParaRPr lang="en-US" sz="1100" b="1"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extLst>
                  <a:ext uri="{0D108BD9-81ED-4DB2-BD59-A6C34878D82A}">
                    <a16:rowId xmlns:a16="http://schemas.microsoft.com/office/drawing/2014/main" val="10000"/>
                  </a:ext>
                </a:extLst>
              </a:tr>
              <a:tr h="232995">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1"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1100" b="0" i="0" u="none" strike="noStrike" dirty="0">
                        <a:effectLst/>
                        <a:latin typeface="Arial"/>
                      </a:endParaRPr>
                    </a:p>
                  </a:txBody>
                  <a:tcPr marL="7304" marR="7304" marT="7304" marB="0">
                    <a:lnL>
                      <a:noFill/>
                    </a:lnL>
                    <a:lnR>
                      <a:noFill/>
                    </a:lnR>
                    <a:lnT>
                      <a:noFill/>
                    </a:lnT>
                    <a:lnB>
                      <a:noFill/>
                    </a:lnB>
                  </a:tcPr>
                </a:tc>
                <a:extLst>
                  <a:ext uri="{0D108BD9-81ED-4DB2-BD59-A6C34878D82A}">
                    <a16:rowId xmlns:a16="http://schemas.microsoft.com/office/drawing/2014/main" val="10001"/>
                  </a:ext>
                </a:extLst>
              </a:tr>
              <a:tr h="175107">
                <a:tc>
                  <a:txBody>
                    <a:bodyPr/>
                    <a:lstStyle/>
                    <a:p>
                      <a:pPr algn="l" fontAlgn="t"/>
                      <a:endParaRPr lang="en-US" sz="8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8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800" b="1"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a:noFill/>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800" b="0" i="0" u="none" strike="noStrike" dirty="0">
                        <a:effectLst/>
                        <a:latin typeface="Arial"/>
                      </a:endParaRPr>
                    </a:p>
                  </a:txBody>
                  <a:tcPr marL="7304" marR="7304" marT="7304" marB="0">
                    <a:lnL>
                      <a:noFill/>
                    </a:lnL>
                    <a:lnR>
                      <a:noFill/>
                    </a:lnR>
                    <a:lnT>
                      <a:noFill/>
                    </a:lnT>
                    <a:lnB>
                      <a:noFill/>
                    </a:lnB>
                  </a:tcPr>
                </a:tc>
                <a:tc>
                  <a:txBody>
                    <a:bodyPr/>
                    <a:lstStyle/>
                    <a:p>
                      <a:pPr algn="l" fontAlgn="t"/>
                      <a:endParaRPr lang="en-US" sz="800" b="0" i="0" u="none" strike="noStrike" dirty="0">
                        <a:effectLst/>
                        <a:latin typeface="Arial"/>
                      </a:endParaRPr>
                    </a:p>
                  </a:txBody>
                  <a:tcPr marL="7304" marR="7304" marT="7304" marB="0">
                    <a:lnL>
                      <a:noFill/>
                    </a:lnL>
                    <a:lnR>
                      <a:noFill/>
                    </a:lnR>
                    <a:lnT>
                      <a:noFill/>
                    </a:lnT>
                    <a:lnB>
                      <a:noFill/>
                    </a:lnB>
                  </a:tcPr>
                </a:tc>
                <a:extLst>
                  <a:ext uri="{0D108BD9-81ED-4DB2-BD59-A6C34878D82A}">
                    <a16:rowId xmlns:a16="http://schemas.microsoft.com/office/drawing/2014/main" val="10002"/>
                  </a:ext>
                </a:extLst>
              </a:tr>
              <a:tr h="214019">
                <a:tc>
                  <a:txBody>
                    <a:bodyPr/>
                    <a:lstStyle/>
                    <a:p>
                      <a:pPr algn="ctr" fontAlgn="t"/>
                      <a:endParaRPr lang="en-US" sz="800" b="0" i="0" u="none" strike="noStrike" dirty="0">
                        <a:effectLst/>
                        <a:latin typeface="Arial"/>
                      </a:endParaRPr>
                    </a:p>
                  </a:txBody>
                  <a:tcPr marL="7304" marR="7304" marT="7304"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800" b="0" i="0" u="none" strike="noStrike" dirty="0">
                        <a:effectLst/>
                        <a:latin typeface="Arial"/>
                      </a:endParaRPr>
                    </a:p>
                  </a:txBody>
                  <a:tcPr marL="7304" marR="7304" marT="7304"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800" b="1" i="0" u="none" strike="noStrike" dirty="0">
                        <a:effectLst/>
                        <a:latin typeface="Arial"/>
                      </a:endParaRPr>
                    </a:p>
                  </a:txBody>
                  <a:tcPr marL="7304" marR="7304" marT="7304"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endParaRPr lang="en-US" sz="800" b="0" i="0" u="none" strike="noStrike" dirty="0">
                        <a:effectLst/>
                        <a:latin typeface="Arial"/>
                      </a:endParaRPr>
                    </a:p>
                  </a:txBody>
                  <a:tcPr marL="7304" marR="7304" marT="7304" marB="0">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en-US" sz="1200" b="1" i="0" u="none" strike="noStrike" dirty="0">
                          <a:effectLst/>
                          <a:latin typeface="Arial"/>
                        </a:rPr>
                        <a:t>Impacts</a:t>
                      </a:r>
                    </a:p>
                  </a:txBody>
                  <a:tcPr marL="7304" marR="7304" marT="73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endParaRPr lang="en-US" sz="800" b="0" i="0" u="none" strike="noStrike" dirty="0">
                        <a:effectLst/>
                        <a:latin typeface="Arial"/>
                      </a:endParaRPr>
                    </a:p>
                  </a:txBody>
                  <a:tcPr marL="7304" marR="7304" marT="7304" marB="0">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800" b="1" i="0" u="none" strike="noStrike" dirty="0">
                        <a:effectLst/>
                        <a:latin typeface="Arial"/>
                      </a:endParaRPr>
                    </a:p>
                  </a:txBody>
                  <a:tcPr marL="87653" marR="7304" marT="730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n-US" sz="800" b="1" i="0" u="none" strike="noStrike" dirty="0">
                        <a:effectLst/>
                        <a:latin typeface="Arial"/>
                      </a:endParaRPr>
                    </a:p>
                  </a:txBody>
                  <a:tcPr marL="87653" marR="7304" marT="7304"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50641">
                <a:tc>
                  <a:txBody>
                    <a:bodyPr/>
                    <a:lstStyle/>
                    <a:p>
                      <a:pPr algn="ctr" fontAlgn="b"/>
                      <a:r>
                        <a:rPr lang="en-US" sz="1400" b="1" i="0" u="none" strike="noStrike" dirty="0">
                          <a:effectLst/>
                          <a:latin typeface="Arial"/>
                        </a:rPr>
                        <a:t>#</a:t>
                      </a:r>
                      <a:br>
                        <a:rPr lang="en-US" sz="1400" b="1" i="0" u="none" strike="noStrike" dirty="0">
                          <a:effectLst/>
                          <a:latin typeface="Arial"/>
                        </a:rPr>
                      </a:br>
                      <a:endParaRPr lang="en-US" sz="1400" b="1" i="0" u="none" strike="noStrike" dirty="0">
                        <a:effectLst/>
                        <a:latin typeface="Arial"/>
                      </a:endParaRPr>
                    </a:p>
                  </a:txBody>
                  <a:tcPr marL="7304" marR="7304" marT="73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Arial"/>
                        </a:rPr>
                        <a:t>Risk Event Description </a:t>
                      </a:r>
                      <a:br>
                        <a:rPr lang="en-US" sz="1200" b="1" i="0" u="none" strike="noStrike" dirty="0">
                          <a:solidFill>
                            <a:srgbClr val="000000"/>
                          </a:solidFill>
                          <a:effectLst/>
                          <a:latin typeface="Arial"/>
                        </a:rPr>
                      </a:br>
                      <a:r>
                        <a:rPr lang="en-US" sz="1000" b="1" i="0" u="none" strike="noStrike" dirty="0">
                          <a:solidFill>
                            <a:srgbClr val="4F81BD"/>
                          </a:solidFill>
                          <a:effectLst/>
                          <a:latin typeface="Arial"/>
                        </a:rPr>
                        <a:t>What is the event?</a:t>
                      </a:r>
                      <a:endParaRPr lang="en-US" sz="1000" b="1" i="0" u="none" strike="noStrike" dirty="0">
                        <a:solidFill>
                          <a:srgbClr val="000000"/>
                        </a:solidFill>
                        <a:effectLst/>
                        <a:latin typeface="Arial"/>
                      </a:endParaRPr>
                    </a:p>
                  </a:txBody>
                  <a:tcPr marL="7304" marR="7304" marT="73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Arial"/>
                        </a:rPr>
                        <a:t>Category</a:t>
                      </a:r>
                      <a:r>
                        <a:rPr lang="en-US" sz="1000" b="1" i="0" u="none" strike="noStrike" dirty="0">
                          <a:solidFill>
                            <a:srgbClr val="000000"/>
                          </a:solidFill>
                          <a:effectLst/>
                          <a:latin typeface="Arial"/>
                        </a:rPr>
                        <a:t> </a:t>
                      </a:r>
                      <a:br>
                        <a:rPr lang="en-US" sz="1000" b="1" i="0" u="none" strike="noStrike" dirty="0">
                          <a:solidFill>
                            <a:srgbClr val="000000"/>
                          </a:solidFill>
                          <a:effectLst/>
                          <a:latin typeface="Arial"/>
                        </a:rPr>
                      </a:br>
                      <a:r>
                        <a:rPr lang="en-US" sz="1000" b="1" i="0" u="none" strike="noStrike" dirty="0">
                          <a:solidFill>
                            <a:srgbClr val="4F81BD"/>
                          </a:solidFill>
                          <a:effectLst/>
                          <a:latin typeface="Arial"/>
                        </a:rPr>
                        <a:t>Sub-project, Project Phase, Location etc.</a:t>
                      </a:r>
                      <a:br>
                        <a:rPr lang="en-US" sz="1000" b="1" i="0" u="none" strike="noStrike" dirty="0">
                          <a:solidFill>
                            <a:srgbClr val="4F81BD"/>
                          </a:solidFill>
                          <a:effectLst/>
                          <a:latin typeface="Arial"/>
                        </a:rPr>
                      </a:br>
                      <a:r>
                        <a:rPr lang="en-US" sz="1000" b="0" i="0" u="none" strike="noStrike" dirty="0">
                          <a:solidFill>
                            <a:srgbClr val="000000"/>
                          </a:solidFill>
                          <a:effectLst/>
                          <a:latin typeface="Arial"/>
                        </a:rPr>
                        <a:t>(Optional)</a:t>
                      </a:r>
                      <a:endParaRPr lang="en-US" sz="1000" b="1" i="0" u="none" strike="noStrike" dirty="0">
                        <a:solidFill>
                          <a:srgbClr val="000000"/>
                        </a:solidFill>
                        <a:effectLst/>
                        <a:latin typeface="Arial"/>
                      </a:endParaRPr>
                    </a:p>
                  </a:txBody>
                  <a:tcPr marL="7304" marR="7304" marT="73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Likelihood</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Schedule </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Cost</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Quality</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Safety</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Scope</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Total Score</a:t>
                      </a:r>
                    </a:p>
                  </a:txBody>
                  <a:tcPr marL="7304" marR="7304" marT="730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effectLst/>
                          <a:latin typeface="Arial"/>
                        </a:rPr>
                        <a:t>Risk Event Drivers </a:t>
                      </a:r>
                      <a:br>
                        <a:rPr lang="en-US" sz="1200" b="1" i="0" u="none" strike="noStrike" dirty="0">
                          <a:effectLst/>
                          <a:latin typeface="Arial"/>
                        </a:rPr>
                      </a:br>
                      <a:r>
                        <a:rPr lang="en-US" sz="800" b="1" i="0" u="none" strike="noStrike" dirty="0">
                          <a:solidFill>
                            <a:srgbClr val="4F81BD"/>
                          </a:solidFill>
                          <a:effectLst/>
                          <a:latin typeface="Arial"/>
                        </a:rPr>
                        <a:t>What are the conditions, actions, or events that are likely to trigger the risk event to occur or is a leading indicator to the risk event occurring?</a:t>
                      </a:r>
                      <a:endParaRPr lang="en-US" sz="800" b="1" i="0" u="none" strike="noStrike" dirty="0">
                        <a:effectLst/>
                        <a:latin typeface="Arial"/>
                      </a:endParaRPr>
                    </a:p>
                  </a:txBody>
                  <a:tcPr marL="87653" marR="7304" marT="73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effectLst/>
                          <a:latin typeface="Arial"/>
                        </a:rPr>
                        <a:t>Response/ Mitigation Strategy </a:t>
                      </a:r>
                      <a:br>
                        <a:rPr lang="en-US" sz="1200" b="1" i="0" u="none" strike="noStrike" dirty="0">
                          <a:effectLst/>
                          <a:latin typeface="Arial"/>
                        </a:rPr>
                      </a:br>
                      <a:r>
                        <a:rPr lang="en-US" sz="800" b="1" i="0" u="none" strike="noStrike" dirty="0">
                          <a:solidFill>
                            <a:srgbClr val="4F81BD"/>
                          </a:solidFill>
                          <a:effectLst/>
                          <a:latin typeface="Arial"/>
                        </a:rPr>
                        <a:t>What action(s) will be taken to limit the likelihood of these event occurring or limiting the impacts?</a:t>
                      </a:r>
                      <a:endParaRPr lang="en-US" sz="800" b="1" i="0" u="none" strike="noStrike" dirty="0">
                        <a:effectLst/>
                        <a:latin typeface="Arial"/>
                      </a:endParaRPr>
                    </a:p>
                  </a:txBody>
                  <a:tcPr marL="87653" marR="7304" marT="73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37162">
                <a:tc>
                  <a:txBody>
                    <a:bodyPr/>
                    <a:lstStyle/>
                    <a:p>
                      <a:pPr algn="ctr" fontAlgn="t"/>
                      <a:r>
                        <a:rPr lang="en-US" sz="800" b="1" i="0" u="none" strike="noStrike" dirty="0">
                          <a:solidFill>
                            <a:srgbClr val="000000"/>
                          </a:solidFill>
                          <a:effectLst/>
                          <a:latin typeface="Arial"/>
                        </a:rPr>
                        <a:t>1</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Contracted vendor under performs resulting in schedule delays, rework and cost overruns</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Contract</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H</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H</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M</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M</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M</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0" i="0" u="none" strike="noStrike" dirty="0">
                          <a:solidFill>
                            <a:srgbClr val="000000"/>
                          </a:solidFill>
                          <a:effectLst/>
                          <a:latin typeface="Arial"/>
                        </a:rPr>
                        <a:t>L</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00" b="1" i="0" u="none" strike="noStrike" dirty="0">
                          <a:solidFill>
                            <a:srgbClr val="FFFFFF"/>
                          </a:solidFill>
                          <a:effectLst/>
                          <a:latin typeface="Arial"/>
                        </a:rPr>
                        <a:t>75</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1000" b="1" i="0" u="none" strike="noStrike" dirty="0">
                          <a:solidFill>
                            <a:srgbClr val="000000"/>
                          </a:solidFill>
                          <a:effectLst/>
                          <a:latin typeface="Arial"/>
                        </a:rPr>
                        <a:t>Drivers to monitor:</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Schedule slippages and missed milestones.</a:t>
                      </a:r>
                      <a:br>
                        <a:rPr lang="en-US" sz="1000" b="0" i="0" u="none" strike="noStrike" dirty="0">
                          <a:solidFill>
                            <a:srgbClr val="000000"/>
                          </a:solidFill>
                          <a:effectLst/>
                          <a:latin typeface="Arial"/>
                        </a:rPr>
                      </a:br>
                      <a:r>
                        <a:rPr lang="en-US" sz="1000" b="1" i="0" u="none" strike="noStrike" dirty="0">
                          <a:solidFill>
                            <a:srgbClr val="000000"/>
                          </a:solidFill>
                          <a:effectLst/>
                          <a:latin typeface="Arial"/>
                        </a:rPr>
                        <a:t>Drivers that have occurred:</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Re-work occurring.</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Change orders issued.</a:t>
                      </a:r>
                      <a:br>
                        <a:rPr lang="en-US" sz="1000" b="0" i="0" u="none" strike="noStrike" dirty="0">
                          <a:solidFill>
                            <a:srgbClr val="000000"/>
                          </a:solidFill>
                          <a:effectLst/>
                          <a:latin typeface="Arial"/>
                        </a:rPr>
                      </a:br>
                      <a:endParaRPr lang="en-US" sz="1000" b="0" i="0" u="none" strike="noStrike" dirty="0">
                        <a:solidFill>
                          <a:srgbClr val="000000"/>
                        </a:solidFill>
                        <a:effectLst/>
                        <a:latin typeface="Arial"/>
                      </a:endParaRP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1" i="0" u="none" strike="noStrike" dirty="0">
                          <a:solidFill>
                            <a:srgbClr val="000000"/>
                          </a:solidFill>
                          <a:effectLst/>
                          <a:latin typeface="Arial"/>
                        </a:rPr>
                        <a:t>Planned Actions:</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Conduct weekly monitoring of schedule adherence.</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Implement change review process to manage scope, time, cost changes effectively.</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Develop and implement quality management plan for vendor work.</a:t>
                      </a:r>
                      <a:br>
                        <a:rPr lang="en-US" sz="1000" b="0" i="0" u="none" strike="noStrike" dirty="0">
                          <a:solidFill>
                            <a:srgbClr val="000000"/>
                          </a:solidFill>
                          <a:effectLst/>
                          <a:latin typeface="Arial"/>
                        </a:rPr>
                      </a:br>
                      <a:r>
                        <a:rPr lang="en-US" sz="1000" b="1" i="0" u="none" strike="noStrike" dirty="0">
                          <a:solidFill>
                            <a:srgbClr val="000000"/>
                          </a:solidFill>
                          <a:effectLst/>
                          <a:latin typeface="Arial"/>
                        </a:rPr>
                        <a:t>Completed Actions:</a:t>
                      </a:r>
                      <a:br>
                        <a:rPr lang="en-US" sz="1000" b="0" i="0" u="none" strike="noStrike" dirty="0">
                          <a:solidFill>
                            <a:srgbClr val="000000"/>
                          </a:solidFill>
                          <a:effectLst/>
                          <a:latin typeface="Arial"/>
                        </a:rPr>
                      </a:br>
                      <a:r>
                        <a:rPr lang="en-US" sz="1000" b="0" i="0" u="none" strike="noStrike" dirty="0">
                          <a:solidFill>
                            <a:srgbClr val="000000"/>
                          </a:solidFill>
                          <a:effectLst/>
                          <a:latin typeface="Arial"/>
                        </a:rPr>
                        <a:t>- Negotiate cost plus incentive fee contract based upon milestone completion</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208951638"/>
      </p:ext>
    </p:extLst>
  </p:cSld>
  <p:clrMapOvr>
    <a:masterClrMapping/>
  </p:clrMapOvr>
  <mc:AlternateContent xmlns:mc="http://schemas.openxmlformats.org/markup-compatibility/2006" xmlns:p14="http://schemas.microsoft.com/office/powerpoint/2010/main">
    <mc:Choice Requires="p14">
      <p:transition spd="slow" p14:dur="2000" advTm="198691"/>
    </mc:Choice>
    <mc:Fallback xmlns="">
      <p:transition spd="slow" advTm="19869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a:xfrm>
            <a:off x="457200" y="762000"/>
            <a:ext cx="8229600" cy="780288"/>
          </a:xfrm>
        </p:spPr>
        <p:txBody>
          <a:bodyPr>
            <a:normAutofit fontScale="90000"/>
          </a:bodyPr>
          <a:lstStyle/>
          <a:p>
            <a:r>
              <a:rPr lang="en-US" dirty="0"/>
              <a:t>Risk Register – Impacts Defined</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14</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464773230"/>
              </p:ext>
            </p:extLst>
          </p:nvPr>
        </p:nvGraphicFramePr>
        <p:xfrm>
          <a:off x="457202" y="1676402"/>
          <a:ext cx="8153398" cy="4114798"/>
        </p:xfrm>
        <a:graphic>
          <a:graphicData uri="http://schemas.openxmlformats.org/drawingml/2006/table">
            <a:tbl>
              <a:tblPr/>
              <a:tblGrid>
                <a:gridCol w="1209640">
                  <a:extLst>
                    <a:ext uri="{9D8B030D-6E8A-4147-A177-3AD203B41FA5}">
                      <a16:colId xmlns:a16="http://schemas.microsoft.com/office/drawing/2014/main" val="20000"/>
                    </a:ext>
                  </a:extLst>
                </a:gridCol>
                <a:gridCol w="1001667">
                  <a:extLst>
                    <a:ext uri="{9D8B030D-6E8A-4147-A177-3AD203B41FA5}">
                      <a16:colId xmlns:a16="http://schemas.microsoft.com/office/drawing/2014/main" val="20001"/>
                    </a:ext>
                  </a:extLst>
                </a:gridCol>
                <a:gridCol w="954980">
                  <a:extLst>
                    <a:ext uri="{9D8B030D-6E8A-4147-A177-3AD203B41FA5}">
                      <a16:colId xmlns:a16="http://schemas.microsoft.com/office/drawing/2014/main" val="20002"/>
                    </a:ext>
                  </a:extLst>
                </a:gridCol>
                <a:gridCol w="1005910">
                  <a:extLst>
                    <a:ext uri="{9D8B030D-6E8A-4147-A177-3AD203B41FA5}">
                      <a16:colId xmlns:a16="http://schemas.microsoft.com/office/drawing/2014/main" val="20003"/>
                    </a:ext>
                  </a:extLst>
                </a:gridCol>
                <a:gridCol w="475367">
                  <a:extLst>
                    <a:ext uri="{9D8B030D-6E8A-4147-A177-3AD203B41FA5}">
                      <a16:colId xmlns:a16="http://schemas.microsoft.com/office/drawing/2014/main" val="20004"/>
                    </a:ext>
                  </a:extLst>
                </a:gridCol>
                <a:gridCol w="1005910">
                  <a:extLst>
                    <a:ext uri="{9D8B030D-6E8A-4147-A177-3AD203B41FA5}">
                      <a16:colId xmlns:a16="http://schemas.microsoft.com/office/drawing/2014/main" val="20005"/>
                    </a:ext>
                  </a:extLst>
                </a:gridCol>
                <a:gridCol w="1260573">
                  <a:extLst>
                    <a:ext uri="{9D8B030D-6E8A-4147-A177-3AD203B41FA5}">
                      <a16:colId xmlns:a16="http://schemas.microsoft.com/office/drawing/2014/main" val="20006"/>
                    </a:ext>
                  </a:extLst>
                </a:gridCol>
                <a:gridCol w="1239351">
                  <a:extLst>
                    <a:ext uri="{9D8B030D-6E8A-4147-A177-3AD203B41FA5}">
                      <a16:colId xmlns:a16="http://schemas.microsoft.com/office/drawing/2014/main" val="20007"/>
                    </a:ext>
                  </a:extLst>
                </a:gridCol>
              </a:tblGrid>
              <a:tr h="243564">
                <a:tc gridSpan="8">
                  <a:txBody>
                    <a:bodyPr/>
                    <a:lstStyle/>
                    <a:p>
                      <a:pPr algn="ctr" fontAlgn="b"/>
                      <a:r>
                        <a:rPr lang="en-US" sz="1000" b="1" i="0" u="none" strike="noStrike" dirty="0">
                          <a:solidFill>
                            <a:srgbClr val="FFFFFF"/>
                          </a:solidFill>
                          <a:effectLst/>
                          <a:latin typeface="Arial"/>
                        </a:rPr>
                        <a:t>Risk impact level Matrix</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9411">
                <a:tc>
                  <a:txBody>
                    <a:bodyPr/>
                    <a:lstStyle/>
                    <a:p>
                      <a:pPr algn="ctr" fontAlgn="ctr"/>
                      <a:r>
                        <a:rPr lang="en-US" sz="1200" b="1" i="0" u="none" strike="noStrike" dirty="0">
                          <a:effectLst/>
                          <a:latin typeface="Arial"/>
                        </a:rPr>
                        <a:t>Likelihood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gridSpan="2">
                  <a:txBody>
                    <a:bodyPr/>
                    <a:lstStyle/>
                    <a:p>
                      <a:pPr algn="ctr" fontAlgn="b"/>
                      <a:r>
                        <a:rPr lang="en-US" sz="1000" b="1" i="0" u="none" strike="noStrike" dirty="0">
                          <a:effectLst/>
                          <a:latin typeface="Arial"/>
                        </a:rPr>
                        <a:t>Low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b"/>
                      <a:r>
                        <a:rPr lang="en-US" sz="1000" b="1" i="0" u="none" strike="noStrike" dirty="0">
                          <a:effectLst/>
                          <a:latin typeface="Arial"/>
                        </a:rPr>
                        <a:t>Medium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b"/>
                      <a:r>
                        <a:rPr lang="en-US" sz="1000" b="1" i="0" u="none" strike="noStrike" dirty="0">
                          <a:effectLst/>
                          <a:latin typeface="Arial"/>
                        </a:rPr>
                        <a:t>High</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1"/>
                  </a:ext>
                </a:extLst>
              </a:tr>
              <a:tr h="472801">
                <a:tc>
                  <a:txBody>
                    <a:bodyPr/>
                    <a:lstStyle/>
                    <a:p>
                      <a:pPr algn="l" fontAlgn="b"/>
                      <a:r>
                        <a:rPr lang="en-US" sz="1000" b="0" i="0" u="none" strike="noStrike" dirty="0">
                          <a:effectLst/>
                          <a:latin typeface="Arial"/>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dirty="0">
                          <a:effectLst/>
                          <a:latin typeface="Arial"/>
                        </a:rPr>
                        <a:t>Unlikely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000" b="0" i="0" u="none" strike="noStrike" dirty="0">
                          <a:effectLst/>
                          <a:latin typeface="Arial"/>
                        </a:rPr>
                        <a:t>Likely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ctr"/>
                      <a:r>
                        <a:rPr lang="en-US" sz="1000" b="0" i="0" u="none" strike="noStrike" dirty="0">
                          <a:effectLst/>
                          <a:latin typeface="Arial"/>
                        </a:rPr>
                        <a:t>Almost Certain</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2"/>
                  </a:ext>
                </a:extLst>
              </a:tr>
              <a:tr h="243564">
                <a:tc>
                  <a:txBody>
                    <a:bodyPr/>
                    <a:lstStyle/>
                    <a:p>
                      <a:pPr algn="l" fontAlgn="b"/>
                      <a:r>
                        <a:rPr lang="en-US" sz="1000" b="0" i="0" u="none" strike="noStrike" dirty="0">
                          <a:effectLst/>
                          <a:latin typeface="Arial"/>
                        </a:rPr>
                        <a:t> </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ctr" fontAlgn="b"/>
                      <a:r>
                        <a:rPr lang="en-US" sz="1000" b="0" i="0" u="none" strike="noStrike" dirty="0">
                          <a:effectLst/>
                          <a:latin typeface="Arial"/>
                        </a:rPr>
                        <a:t> </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extLst>
                  <a:ext uri="{0D108BD9-81ED-4DB2-BD59-A6C34878D82A}">
                    <a16:rowId xmlns:a16="http://schemas.microsoft.com/office/drawing/2014/main" val="10003"/>
                  </a:ext>
                </a:extLst>
              </a:tr>
              <a:tr h="300873">
                <a:tc>
                  <a:txBody>
                    <a:bodyPr/>
                    <a:lstStyle/>
                    <a:p>
                      <a:pPr algn="ctr" fontAlgn="ctr"/>
                      <a:r>
                        <a:rPr lang="en-US" sz="1200" b="1" i="0" u="none" strike="noStrike" dirty="0">
                          <a:effectLst/>
                          <a:latin typeface="Arial"/>
                        </a:rPr>
                        <a:t>Impacts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gridSpan="2">
                  <a:txBody>
                    <a:bodyPr/>
                    <a:lstStyle/>
                    <a:p>
                      <a:pPr algn="ctr" fontAlgn="b"/>
                      <a:r>
                        <a:rPr lang="en-US" sz="1000" b="1" i="0" u="none" strike="noStrike" dirty="0">
                          <a:effectLst/>
                          <a:latin typeface="Arial"/>
                        </a:rPr>
                        <a:t>Low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b"/>
                      <a:r>
                        <a:rPr lang="en-US" sz="1000" b="1" i="0" u="none" strike="noStrike" dirty="0">
                          <a:effectLst/>
                          <a:latin typeface="Arial"/>
                        </a:rPr>
                        <a:t>Medium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b"/>
                      <a:r>
                        <a:rPr lang="en-US" sz="1000" b="1" i="0" u="none" strike="noStrike" dirty="0">
                          <a:effectLst/>
                          <a:latin typeface="Arial"/>
                        </a:rPr>
                        <a:t>High</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4"/>
                  </a:ext>
                </a:extLst>
              </a:tr>
              <a:tr h="501455">
                <a:tc>
                  <a:txBody>
                    <a:bodyPr/>
                    <a:lstStyle/>
                    <a:p>
                      <a:pPr algn="ctr" fontAlgn="ctr"/>
                      <a:r>
                        <a:rPr lang="en-US" sz="1000" b="1" i="0" u="none" strike="noStrike" dirty="0">
                          <a:effectLst/>
                          <a:latin typeface="Arial"/>
                        </a:rPr>
                        <a:t>Schedule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dirty="0">
                          <a:effectLst/>
                          <a:latin typeface="Arial"/>
                        </a:rPr>
                        <a:t>No Impact to Critical Path or Field Work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000" b="0" i="0" u="none" strike="noStrike" dirty="0">
                          <a:effectLst/>
                          <a:latin typeface="Arial"/>
                        </a:rPr>
                        <a:t>Potential to Affect Critical Path or Field Work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ctr"/>
                      <a:r>
                        <a:rPr lang="en-US" sz="1000" b="0" i="0" u="none" strike="noStrike" dirty="0">
                          <a:effectLst/>
                          <a:latin typeface="Arial"/>
                        </a:rPr>
                        <a:t>Certain to Affect Critical Path or Field Work</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5"/>
                  </a:ext>
                </a:extLst>
              </a:tr>
              <a:tr h="501455">
                <a:tc>
                  <a:txBody>
                    <a:bodyPr/>
                    <a:lstStyle/>
                    <a:p>
                      <a:pPr algn="ctr" fontAlgn="ctr"/>
                      <a:r>
                        <a:rPr lang="en-US" sz="1000" b="1" i="0" u="none" strike="noStrike" dirty="0">
                          <a:effectLst/>
                          <a:latin typeface="Arial"/>
                        </a:rPr>
                        <a:t>Cost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Arial"/>
                        </a:rPr>
                        <a:t>Less Than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70C0"/>
                          </a:solidFill>
                          <a:effectLst/>
                          <a:latin typeface="Arial"/>
                        </a:rPr>
                        <a:t> $  250,000 </a:t>
                      </a:r>
                    </a:p>
                  </a:txBody>
                  <a:tcPr marL="9525" marR="9525" marT="9525" marB="0" anchor="ctr">
                    <a:lnL w="6350" cap="flat" cmpd="sng" algn="ctr">
                      <a:solidFill>
                        <a:srgbClr val="D9D9D9"/>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70C0"/>
                          </a:solidFill>
                          <a:effectLst/>
                          <a:latin typeface="Arial"/>
                        </a:rPr>
                        <a:t> $   250,000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Arial"/>
                        </a:rPr>
                        <a:t>to</a:t>
                      </a:r>
                    </a:p>
                  </a:txBody>
                  <a:tcPr marL="9525" marR="9525" marT="9525" marB="0" anchor="ctr">
                    <a:lnL w="6350" cap="flat" cmpd="sng" algn="ctr">
                      <a:solidFill>
                        <a:srgbClr val="D9D9D9"/>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70C0"/>
                          </a:solidFill>
                          <a:effectLst/>
                          <a:latin typeface="Arial"/>
                        </a:rPr>
                        <a:t> $1,000,000 </a:t>
                      </a:r>
                    </a:p>
                  </a:txBody>
                  <a:tcPr marL="9525" marR="9525" marT="9525" marB="0" anchor="ctr">
                    <a:lnL w="6350" cap="flat" cmpd="sng" algn="ctr">
                      <a:solidFill>
                        <a:srgbClr val="D9D9D9"/>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Arial"/>
                        </a:rPr>
                        <a:t>Greater Than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70C0"/>
                          </a:solidFill>
                          <a:effectLst/>
                          <a:latin typeface="Arial"/>
                        </a:rPr>
                        <a:t> $     1,000,000 </a:t>
                      </a:r>
                    </a:p>
                  </a:txBody>
                  <a:tcPr marL="9525" marR="9525" marT="9525" marB="0" anchor="ctr">
                    <a:lnL w="6350" cap="flat" cmpd="sng" algn="ctr">
                      <a:solidFill>
                        <a:srgbClr val="D9D9D9"/>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01455">
                <a:tc>
                  <a:txBody>
                    <a:bodyPr/>
                    <a:lstStyle/>
                    <a:p>
                      <a:pPr algn="ctr" fontAlgn="ctr"/>
                      <a:r>
                        <a:rPr lang="en-US" sz="1000" b="1" i="0" u="none" strike="noStrike" dirty="0">
                          <a:effectLst/>
                          <a:latin typeface="Arial"/>
                        </a:rPr>
                        <a:t>Quality</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dirty="0">
                          <a:effectLst/>
                          <a:latin typeface="Arial"/>
                        </a:rPr>
                        <a:t>Minor impact to product deliverables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000" b="0" i="0" u="none" strike="noStrike" dirty="0">
                          <a:effectLst/>
                          <a:latin typeface="Arial"/>
                        </a:rPr>
                        <a:t>Moderate impact to product deliverables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ctr"/>
                      <a:r>
                        <a:rPr lang="en-US" sz="1000" b="0" i="0" u="none" strike="noStrike" dirty="0">
                          <a:effectLst/>
                          <a:latin typeface="Arial"/>
                        </a:rPr>
                        <a:t>Major impact to product deliverables</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7"/>
                  </a:ext>
                </a:extLst>
              </a:tr>
              <a:tr h="501455">
                <a:tc>
                  <a:txBody>
                    <a:bodyPr/>
                    <a:lstStyle/>
                    <a:p>
                      <a:pPr algn="ctr" fontAlgn="ctr"/>
                      <a:r>
                        <a:rPr lang="en-US" sz="1000" b="1" i="0" u="none" strike="noStrike" dirty="0">
                          <a:effectLst/>
                          <a:latin typeface="Arial"/>
                        </a:rPr>
                        <a:t>Safety</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dirty="0">
                          <a:effectLst/>
                          <a:latin typeface="Arial"/>
                        </a:rPr>
                        <a:t>No Impact to worker safety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000" b="0" i="0" u="none" strike="noStrike" dirty="0">
                          <a:effectLst/>
                          <a:latin typeface="Arial"/>
                        </a:rPr>
                        <a:t>Minor impact to worker safety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ctr"/>
                      <a:r>
                        <a:rPr lang="en-US" sz="1000" b="0" i="0" u="none" strike="noStrike" dirty="0">
                          <a:effectLst/>
                          <a:latin typeface="Arial"/>
                        </a:rPr>
                        <a:t>Major impact to worker safety</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8"/>
                  </a:ext>
                </a:extLst>
              </a:tr>
              <a:tr h="558765">
                <a:tc>
                  <a:txBody>
                    <a:bodyPr/>
                    <a:lstStyle/>
                    <a:p>
                      <a:pPr algn="ctr" fontAlgn="ctr"/>
                      <a:r>
                        <a:rPr lang="en-US" sz="1000" b="1" i="0" u="none" strike="noStrike" dirty="0">
                          <a:effectLst/>
                          <a:latin typeface="Arial"/>
                        </a:rPr>
                        <a:t>Scope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dirty="0">
                          <a:effectLst/>
                          <a:latin typeface="Arial"/>
                        </a:rPr>
                        <a:t>&lt;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000" b="0" i="0" u="none" strike="noStrike" dirty="0">
                          <a:effectLst/>
                          <a:latin typeface="Arial"/>
                        </a:rPr>
                        <a:t>2% to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ctr" fontAlgn="ctr"/>
                      <a:r>
                        <a:rPr lang="en-US" sz="1000" b="0" i="0" u="none" strike="noStrike" dirty="0">
                          <a:effectLst/>
                          <a:latin typeface="Arial"/>
                        </a:rPr>
                        <a:t>&gt; 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257449498"/>
      </p:ext>
    </p:extLst>
  </p:cSld>
  <p:clrMapOvr>
    <a:masterClrMapping/>
  </p:clrMapOvr>
  <mc:AlternateContent xmlns:mc="http://schemas.openxmlformats.org/markup-compatibility/2006" xmlns:p14="http://schemas.microsoft.com/office/powerpoint/2010/main">
    <mc:Choice Requires="p14">
      <p:transition spd="slow" p14:dur="2000" advTm="62218"/>
    </mc:Choice>
    <mc:Fallback xmlns="">
      <p:transition spd="slow" advTm="62218"/>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a:xfrm>
            <a:off x="457200" y="762000"/>
            <a:ext cx="8229600" cy="856488"/>
          </a:xfrm>
        </p:spPr>
        <p:txBody>
          <a:bodyPr/>
          <a:lstStyle/>
          <a:p>
            <a:r>
              <a:rPr lang="en-US" dirty="0"/>
              <a:t>Responding to Risks</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15</a:t>
            </a:fld>
            <a:endParaRPr lang="en-US" dirty="0"/>
          </a:p>
        </p:txBody>
      </p:sp>
      <p:sp>
        <p:nvSpPr>
          <p:cNvPr id="2" name="TextBox 1"/>
          <p:cNvSpPr txBox="1"/>
          <p:nvPr/>
        </p:nvSpPr>
        <p:spPr>
          <a:xfrm>
            <a:off x="457200" y="1905000"/>
            <a:ext cx="7696200" cy="1754326"/>
          </a:xfrm>
          <a:prstGeom prst="rect">
            <a:avLst/>
          </a:prstGeom>
          <a:noFill/>
        </p:spPr>
        <p:txBody>
          <a:bodyPr wrap="square" rtlCol="0">
            <a:spAutoFit/>
          </a:bodyPr>
          <a:lstStyle/>
          <a:p>
            <a:r>
              <a:rPr lang="en-US" b="1" dirty="0"/>
              <a:t>Risk:</a:t>
            </a:r>
            <a:r>
              <a:rPr lang="en-US" dirty="0"/>
              <a:t>  I may run out of gas on my way to work in the morning and be late for an important meeting which will make my boss very angry. </a:t>
            </a:r>
          </a:p>
          <a:p>
            <a:endParaRPr lang="en-US" dirty="0"/>
          </a:p>
          <a:p>
            <a:endParaRPr lang="en-US" dirty="0"/>
          </a:p>
          <a:p>
            <a:r>
              <a:rPr lang="en-US" dirty="0"/>
              <a:t>What are you going to do to respond to this risk? </a:t>
            </a:r>
          </a:p>
          <a:p>
            <a:endParaRPr lang="en-US" dirty="0"/>
          </a:p>
        </p:txBody>
      </p:sp>
      <p:sp>
        <p:nvSpPr>
          <p:cNvPr id="5" name="TextBox 4"/>
          <p:cNvSpPr txBox="1"/>
          <p:nvPr/>
        </p:nvSpPr>
        <p:spPr>
          <a:xfrm>
            <a:off x="371474" y="3962400"/>
            <a:ext cx="8315325" cy="2308324"/>
          </a:xfrm>
          <a:prstGeom prst="rect">
            <a:avLst/>
          </a:prstGeom>
          <a:noFill/>
        </p:spPr>
        <p:txBody>
          <a:bodyPr wrap="square" rtlCol="0">
            <a:spAutoFit/>
          </a:bodyPr>
          <a:lstStyle/>
          <a:p>
            <a:r>
              <a:rPr lang="en-US" dirty="0"/>
              <a:t>Responding to a risk mean that you are going to try one or more of the following:</a:t>
            </a:r>
          </a:p>
          <a:p>
            <a:endParaRPr lang="en-US" dirty="0"/>
          </a:p>
          <a:p>
            <a:pPr marL="342900" indent="-342900">
              <a:buFont typeface="+mj-lt"/>
              <a:buAutoNum type="arabicPeriod"/>
            </a:pPr>
            <a:r>
              <a:rPr lang="en-US" dirty="0"/>
              <a:t>Mitigate the risk: try to reduce the likelihood it will occur and/or the impact if it occurs (i.e. fill up your tank with gas the night before).</a:t>
            </a:r>
          </a:p>
          <a:p>
            <a:pPr marL="342900" indent="-342900">
              <a:buFont typeface="+mj-lt"/>
              <a:buAutoNum type="arabicPeriod"/>
            </a:pPr>
            <a:r>
              <a:rPr lang="en-US" dirty="0"/>
              <a:t>Transfer: give some or all of the risk to a third party (i.e. hire a cab)</a:t>
            </a:r>
          </a:p>
          <a:p>
            <a:pPr marL="342900" indent="-342900">
              <a:buFont typeface="+mj-lt"/>
              <a:buAutoNum type="arabicPeriod"/>
            </a:pPr>
            <a:r>
              <a:rPr lang="en-US" dirty="0"/>
              <a:t>Avoid: Eliminate the possibility (i.e. walk to work or stay at nearby hotel)</a:t>
            </a:r>
          </a:p>
          <a:p>
            <a:pPr marL="342900" indent="-342900">
              <a:buFont typeface="+mj-lt"/>
              <a:buAutoNum type="arabicPeriod"/>
            </a:pPr>
            <a:r>
              <a:rPr lang="en-US" dirty="0"/>
              <a:t>Accept: Do nothing and take your chances</a:t>
            </a:r>
          </a:p>
          <a:p>
            <a:pPr marL="342900" indent="-342900">
              <a:buFont typeface="+mj-lt"/>
              <a:buAutoNum type="arabicPeriod"/>
            </a:pPr>
            <a:endParaRPr lang="en-US" dirty="0"/>
          </a:p>
        </p:txBody>
      </p:sp>
    </p:spTree>
    <p:extLst>
      <p:ext uri="{BB962C8B-B14F-4D97-AF65-F5344CB8AC3E}">
        <p14:creationId xmlns:p14="http://schemas.microsoft.com/office/powerpoint/2010/main" val="3672329028"/>
      </p:ext>
    </p:extLst>
  </p:cSld>
  <p:clrMapOvr>
    <a:masterClrMapping/>
  </p:clrMapOvr>
  <mc:AlternateContent xmlns:mc="http://schemas.openxmlformats.org/markup-compatibility/2006" xmlns:p14="http://schemas.microsoft.com/office/powerpoint/2010/main">
    <mc:Choice Requires="p14">
      <p:transition spd="slow" p14:dur="2000" advTm="56350"/>
    </mc:Choice>
    <mc:Fallback xmlns="">
      <p:transition spd="slow" advTm="5635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p:txBody>
          <a:bodyPr/>
          <a:lstStyle/>
          <a:p>
            <a:r>
              <a:rPr lang="en-US" dirty="0"/>
              <a:t>The Risk Register</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16</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316924876"/>
              </p:ext>
            </p:extLst>
          </p:nvPr>
        </p:nvGraphicFramePr>
        <p:xfrm>
          <a:off x="152400" y="2301151"/>
          <a:ext cx="8915400" cy="3032849"/>
        </p:xfrm>
        <a:graphic>
          <a:graphicData uri="http://schemas.openxmlformats.org/drawingml/2006/table">
            <a:tbl>
              <a:tblPr/>
              <a:tblGrid>
                <a:gridCol w="495300">
                  <a:extLst>
                    <a:ext uri="{9D8B030D-6E8A-4147-A177-3AD203B41FA5}">
                      <a16:colId xmlns:a16="http://schemas.microsoft.com/office/drawing/2014/main" val="20000"/>
                    </a:ext>
                  </a:extLst>
                </a:gridCol>
                <a:gridCol w="3291209">
                  <a:extLst>
                    <a:ext uri="{9D8B030D-6E8A-4147-A177-3AD203B41FA5}">
                      <a16:colId xmlns:a16="http://schemas.microsoft.com/office/drawing/2014/main" val="20001"/>
                    </a:ext>
                  </a:extLst>
                </a:gridCol>
                <a:gridCol w="1810094">
                  <a:extLst>
                    <a:ext uri="{9D8B030D-6E8A-4147-A177-3AD203B41FA5}">
                      <a16:colId xmlns:a16="http://schemas.microsoft.com/office/drawing/2014/main" val="20002"/>
                    </a:ext>
                  </a:extLst>
                </a:gridCol>
                <a:gridCol w="663760">
                  <a:extLst>
                    <a:ext uri="{9D8B030D-6E8A-4147-A177-3AD203B41FA5}">
                      <a16:colId xmlns:a16="http://schemas.microsoft.com/office/drawing/2014/main" val="20003"/>
                    </a:ext>
                  </a:extLst>
                </a:gridCol>
                <a:gridCol w="929823">
                  <a:extLst>
                    <a:ext uri="{9D8B030D-6E8A-4147-A177-3AD203B41FA5}">
                      <a16:colId xmlns:a16="http://schemas.microsoft.com/office/drawing/2014/main" val="20004"/>
                    </a:ext>
                  </a:extLst>
                </a:gridCol>
                <a:gridCol w="403297">
                  <a:extLst>
                    <a:ext uri="{9D8B030D-6E8A-4147-A177-3AD203B41FA5}">
                      <a16:colId xmlns:a16="http://schemas.microsoft.com/office/drawing/2014/main" val="20005"/>
                    </a:ext>
                  </a:extLst>
                </a:gridCol>
                <a:gridCol w="1321917">
                  <a:extLst>
                    <a:ext uri="{9D8B030D-6E8A-4147-A177-3AD203B41FA5}">
                      <a16:colId xmlns:a16="http://schemas.microsoft.com/office/drawing/2014/main" val="20006"/>
                    </a:ext>
                  </a:extLst>
                </a:gridCol>
              </a:tblGrid>
              <a:tr h="1118350">
                <a:tc>
                  <a:txBody>
                    <a:bodyPr/>
                    <a:lstStyle/>
                    <a:p>
                      <a:pPr algn="ctr" fontAlgn="b"/>
                      <a:r>
                        <a:rPr lang="en-US" sz="1400" b="1" i="0" u="none" strike="noStrike" dirty="0">
                          <a:effectLst/>
                          <a:latin typeface="Arial"/>
                        </a:rPr>
                        <a:t>#</a:t>
                      </a:r>
                      <a:br>
                        <a:rPr lang="en-US" sz="1400" b="1" i="0" u="none" strike="noStrike" dirty="0">
                          <a:effectLst/>
                          <a:latin typeface="Arial"/>
                        </a:rPr>
                      </a:br>
                      <a:endParaRPr lang="en-US" sz="1400" b="1" i="0" u="none" strike="noStrike" dirty="0">
                        <a:effectLst/>
                        <a:latin typeface="Arial"/>
                      </a:endParaRPr>
                    </a:p>
                  </a:txBody>
                  <a:tcPr marL="7304" marR="7304" marT="73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kern="1200" dirty="0">
                          <a:solidFill>
                            <a:schemeClr val="tx1"/>
                          </a:solidFill>
                          <a:effectLst/>
                          <a:latin typeface="Arial"/>
                          <a:ea typeface="+mn-ea"/>
                          <a:cs typeface="+mn-cs"/>
                        </a:rPr>
                        <a:t>Risk Event Description </a:t>
                      </a:r>
                      <a:br>
                        <a:rPr lang="en-US" sz="800" b="1" i="0" u="none" strike="noStrike" dirty="0">
                          <a:solidFill>
                            <a:srgbClr val="000000"/>
                          </a:solidFill>
                          <a:effectLst/>
                          <a:latin typeface="Arial"/>
                        </a:rPr>
                      </a:br>
                      <a:r>
                        <a:rPr lang="en-US" sz="800" b="1" i="0" u="none" strike="noStrike" dirty="0">
                          <a:solidFill>
                            <a:srgbClr val="4F81BD"/>
                          </a:solidFill>
                          <a:effectLst/>
                          <a:latin typeface="Arial"/>
                        </a:rPr>
                        <a:t>What is the event?</a:t>
                      </a:r>
                      <a:endParaRPr lang="en-US" sz="800" b="1" i="0" u="none" strike="noStrike" dirty="0">
                        <a:solidFill>
                          <a:srgbClr val="000000"/>
                        </a:solidFill>
                        <a:effectLst/>
                        <a:latin typeface="Arial"/>
                      </a:endParaRPr>
                    </a:p>
                  </a:txBody>
                  <a:tcPr marL="7261" marR="7261" marT="72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kern="1200" dirty="0">
                          <a:solidFill>
                            <a:schemeClr val="tx1"/>
                          </a:solidFill>
                          <a:effectLst/>
                          <a:latin typeface="Arial"/>
                          <a:ea typeface="+mn-ea"/>
                          <a:cs typeface="+mn-cs"/>
                        </a:rPr>
                        <a:t>Contingency Plan </a:t>
                      </a:r>
                      <a:br>
                        <a:rPr lang="en-US" sz="1200" b="1" i="0" u="none" strike="noStrike" kern="1200" dirty="0">
                          <a:solidFill>
                            <a:schemeClr val="tx1"/>
                          </a:solidFill>
                          <a:effectLst/>
                          <a:latin typeface="Arial"/>
                          <a:ea typeface="+mn-ea"/>
                          <a:cs typeface="+mn-cs"/>
                        </a:rPr>
                      </a:br>
                      <a:r>
                        <a:rPr lang="en-US" sz="800" b="1" i="0" u="none" strike="noStrike" dirty="0">
                          <a:solidFill>
                            <a:srgbClr val="4F81BD"/>
                          </a:solidFill>
                          <a:effectLst/>
                          <a:latin typeface="Arial"/>
                        </a:rPr>
                        <a:t>What action(s) will be taken if this event occurs?</a:t>
                      </a:r>
                      <a:endParaRPr lang="en-US" sz="800" b="1" i="0" u="none" strike="noStrike" dirty="0">
                        <a:effectLst/>
                        <a:latin typeface="Arial"/>
                      </a:endParaRPr>
                    </a:p>
                  </a:txBody>
                  <a:tcPr marL="87137" marR="7261" marT="72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1" i="0" u="none" strike="noStrike" kern="1200" dirty="0">
                          <a:solidFill>
                            <a:schemeClr val="tx1"/>
                          </a:solidFill>
                          <a:effectLst/>
                          <a:latin typeface="Arial"/>
                          <a:ea typeface="+mn-ea"/>
                          <a:cs typeface="+mn-cs"/>
                        </a:rPr>
                        <a:t>Owner</a:t>
                      </a:r>
                      <a:br>
                        <a:rPr lang="en-US" sz="900" b="1" i="0" u="none" strike="noStrike" dirty="0">
                          <a:effectLst/>
                          <a:latin typeface="Arial"/>
                        </a:rPr>
                      </a:br>
                      <a:endParaRPr lang="en-US" sz="900" b="1" i="0" u="none" strike="noStrike" dirty="0">
                        <a:effectLst/>
                        <a:latin typeface="Arial"/>
                      </a:endParaRPr>
                    </a:p>
                  </a:txBody>
                  <a:tcPr marL="7261" marR="7261" marT="72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kern="1200" dirty="0">
                          <a:solidFill>
                            <a:schemeClr val="tx1"/>
                          </a:solidFill>
                          <a:effectLst/>
                          <a:latin typeface="Arial"/>
                          <a:ea typeface="+mn-ea"/>
                          <a:cs typeface="+mn-cs"/>
                        </a:rPr>
                        <a:t>Risk Timeframe</a:t>
                      </a:r>
                      <a:br>
                        <a:rPr lang="en-US" sz="800" b="1" i="0" u="none" strike="noStrike" dirty="0">
                          <a:effectLst/>
                          <a:latin typeface="Arial"/>
                        </a:rPr>
                      </a:br>
                      <a:r>
                        <a:rPr lang="en-US" sz="800" b="1" i="0" u="none" strike="noStrike" dirty="0">
                          <a:solidFill>
                            <a:srgbClr val="4F81BD"/>
                          </a:solidFill>
                          <a:effectLst/>
                          <a:latin typeface="Arial"/>
                        </a:rPr>
                        <a:t>Critical date(s) or period of exposure</a:t>
                      </a:r>
                      <a:endParaRPr lang="en-US" sz="800" b="1" i="0" u="none" strike="noStrike" dirty="0">
                        <a:effectLst/>
                        <a:latin typeface="Arial"/>
                      </a:endParaRPr>
                    </a:p>
                  </a:txBody>
                  <a:tcPr marL="87137" marR="7261" marT="72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dirty="0">
                          <a:effectLst/>
                          <a:latin typeface="Arial"/>
                        </a:rPr>
                        <a:t>Organizational or Cross-Project Impacts</a:t>
                      </a:r>
                    </a:p>
                  </a:txBody>
                  <a:tcPr marL="7261" marR="7261" marT="7261"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effectLst/>
                          <a:latin typeface="Arial"/>
                        </a:rPr>
                        <a:t>Comments</a:t>
                      </a:r>
                      <a:br>
                        <a:rPr lang="en-US" sz="900" b="1" i="0" u="none" strike="noStrike" dirty="0">
                          <a:effectLst/>
                          <a:latin typeface="Arial"/>
                        </a:rPr>
                      </a:br>
                      <a:endParaRPr lang="en-US" sz="900" b="1" i="0" u="none" strike="noStrike" dirty="0">
                        <a:effectLst/>
                        <a:latin typeface="Arial"/>
                      </a:endParaRPr>
                    </a:p>
                  </a:txBody>
                  <a:tcPr marL="7261" marR="7261" marT="72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14499">
                <a:tc>
                  <a:txBody>
                    <a:bodyPr/>
                    <a:lstStyle/>
                    <a:p>
                      <a:pPr algn="ctr" fontAlgn="t"/>
                      <a:r>
                        <a:rPr lang="en-US" sz="800" b="1" i="0" u="none" strike="noStrike" dirty="0">
                          <a:solidFill>
                            <a:srgbClr val="000000"/>
                          </a:solidFill>
                          <a:effectLst/>
                          <a:latin typeface="Arial"/>
                        </a:rPr>
                        <a:t>1</a:t>
                      </a:r>
                    </a:p>
                  </a:txBody>
                  <a:tcPr marL="7304" marR="7304" marT="73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800" b="0" i="0" u="none" strike="noStrike" dirty="0">
                          <a:solidFill>
                            <a:srgbClr val="000000"/>
                          </a:solidFill>
                          <a:effectLst/>
                          <a:latin typeface="Arial"/>
                        </a:rPr>
                        <a:t>Contracted vendor under performs resulting in schedule delays, rework and cost overruns</a:t>
                      </a:r>
                    </a:p>
                  </a:txBody>
                  <a:tcPr marL="7261" marR="7261" marT="726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800" b="0" i="0" u="none" strike="noStrike" dirty="0">
                          <a:solidFill>
                            <a:srgbClr val="000000"/>
                          </a:solidFill>
                          <a:effectLst/>
                          <a:latin typeface="Arial"/>
                        </a:rPr>
                        <a:t>- Negotiate contract with alternate vendor to perform services.</a:t>
                      </a:r>
                      <a:br>
                        <a:rPr lang="en-US" sz="800" b="0" i="0" u="none" strike="noStrike" dirty="0">
                          <a:solidFill>
                            <a:srgbClr val="000000"/>
                          </a:solidFill>
                          <a:effectLst/>
                          <a:latin typeface="Arial"/>
                        </a:rPr>
                      </a:br>
                      <a:r>
                        <a:rPr lang="en-US" sz="800" b="0" i="0" u="none" strike="noStrike" dirty="0">
                          <a:solidFill>
                            <a:srgbClr val="000000"/>
                          </a:solidFill>
                          <a:effectLst/>
                          <a:latin typeface="Arial"/>
                        </a:rPr>
                        <a:t>- Complete work with internal resources.</a:t>
                      </a:r>
                    </a:p>
                  </a:txBody>
                  <a:tcPr marL="7261" marR="7261" marT="726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800" b="0" i="0" u="none" strike="noStrike" dirty="0">
                          <a:solidFill>
                            <a:srgbClr val="000000"/>
                          </a:solidFill>
                          <a:effectLst/>
                          <a:latin typeface="Arial"/>
                        </a:rPr>
                        <a:t>Jane Doe</a:t>
                      </a:r>
                    </a:p>
                  </a:txBody>
                  <a:tcPr marL="7261" marR="7261" marT="726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800" b="0" i="0" u="none" strike="noStrike" dirty="0">
                          <a:solidFill>
                            <a:srgbClr val="000000"/>
                          </a:solidFill>
                          <a:effectLst/>
                          <a:latin typeface="Arial"/>
                        </a:rPr>
                        <a:t>On-going</a:t>
                      </a:r>
                    </a:p>
                  </a:txBody>
                  <a:tcPr marL="7261" marR="7261" marT="726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800" b="0" i="0" u="none" strike="noStrike" dirty="0">
                          <a:effectLst/>
                          <a:latin typeface="Arial"/>
                        </a:rPr>
                        <a:t>No</a:t>
                      </a:r>
                    </a:p>
                  </a:txBody>
                  <a:tcPr marL="7261" marR="7261" marT="726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800" b="0" i="0" u="none" strike="noStrike" dirty="0">
                          <a:solidFill>
                            <a:srgbClr val="000000"/>
                          </a:solidFill>
                          <a:effectLst/>
                          <a:latin typeface="Arial"/>
                        </a:rPr>
                        <a:t>(01/12)  Vendor has repeatedly failed weld inspections on structural steel.</a:t>
                      </a:r>
                    </a:p>
                  </a:txBody>
                  <a:tcPr marL="7261" marR="7261" marT="7261"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94158335"/>
      </p:ext>
    </p:extLst>
  </p:cSld>
  <p:clrMapOvr>
    <a:masterClrMapping/>
  </p:clrMapOvr>
  <mc:AlternateContent xmlns:mc="http://schemas.openxmlformats.org/markup-compatibility/2006" xmlns:p14="http://schemas.microsoft.com/office/powerpoint/2010/main">
    <mc:Choice Requires="p14">
      <p:transition spd="slow" p14:dur="2000" advTm="56350"/>
    </mc:Choice>
    <mc:Fallback xmlns="">
      <p:transition spd="slow" advTm="5635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a:xfrm>
            <a:off x="457200" y="838200"/>
            <a:ext cx="8229600" cy="704088"/>
          </a:xfrm>
        </p:spPr>
        <p:txBody>
          <a:bodyPr>
            <a:normAutofit fontScale="90000"/>
          </a:bodyPr>
          <a:lstStyle/>
          <a:p>
            <a:r>
              <a:rPr lang="en-US" dirty="0"/>
              <a:t>The Risk Register</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17</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06380829"/>
              </p:ext>
            </p:extLst>
          </p:nvPr>
        </p:nvGraphicFramePr>
        <p:xfrm>
          <a:off x="152400" y="1676400"/>
          <a:ext cx="8839200" cy="4267201"/>
        </p:xfrm>
        <a:graphic>
          <a:graphicData uri="http://schemas.openxmlformats.org/drawingml/2006/table">
            <a:tbl>
              <a:tblPr/>
              <a:tblGrid>
                <a:gridCol w="359317">
                  <a:extLst>
                    <a:ext uri="{9D8B030D-6E8A-4147-A177-3AD203B41FA5}">
                      <a16:colId xmlns:a16="http://schemas.microsoft.com/office/drawing/2014/main" val="20000"/>
                    </a:ext>
                  </a:extLst>
                </a:gridCol>
                <a:gridCol w="2428984">
                  <a:extLst>
                    <a:ext uri="{9D8B030D-6E8A-4147-A177-3AD203B41FA5}">
                      <a16:colId xmlns:a16="http://schemas.microsoft.com/office/drawing/2014/main" val="20001"/>
                    </a:ext>
                  </a:extLst>
                </a:gridCol>
                <a:gridCol w="531789">
                  <a:extLst>
                    <a:ext uri="{9D8B030D-6E8A-4147-A177-3AD203B41FA5}">
                      <a16:colId xmlns:a16="http://schemas.microsoft.com/office/drawing/2014/main" val="20002"/>
                    </a:ext>
                  </a:extLst>
                </a:gridCol>
                <a:gridCol w="959376">
                  <a:extLst>
                    <a:ext uri="{9D8B030D-6E8A-4147-A177-3AD203B41FA5}">
                      <a16:colId xmlns:a16="http://schemas.microsoft.com/office/drawing/2014/main" val="20003"/>
                    </a:ext>
                  </a:extLst>
                </a:gridCol>
                <a:gridCol w="689889">
                  <a:extLst>
                    <a:ext uri="{9D8B030D-6E8A-4147-A177-3AD203B41FA5}">
                      <a16:colId xmlns:a16="http://schemas.microsoft.com/office/drawing/2014/main" val="20004"/>
                    </a:ext>
                  </a:extLst>
                </a:gridCol>
                <a:gridCol w="851582">
                  <a:extLst>
                    <a:ext uri="{9D8B030D-6E8A-4147-A177-3AD203B41FA5}">
                      <a16:colId xmlns:a16="http://schemas.microsoft.com/office/drawing/2014/main" val="20005"/>
                    </a:ext>
                  </a:extLst>
                </a:gridCol>
                <a:gridCol w="689889">
                  <a:extLst>
                    <a:ext uri="{9D8B030D-6E8A-4147-A177-3AD203B41FA5}">
                      <a16:colId xmlns:a16="http://schemas.microsoft.com/office/drawing/2014/main" val="20006"/>
                    </a:ext>
                  </a:extLst>
                </a:gridCol>
                <a:gridCol w="970156">
                  <a:extLst>
                    <a:ext uri="{9D8B030D-6E8A-4147-A177-3AD203B41FA5}">
                      <a16:colId xmlns:a16="http://schemas.microsoft.com/office/drawing/2014/main" val="20007"/>
                    </a:ext>
                  </a:extLst>
                </a:gridCol>
                <a:gridCol w="1358218">
                  <a:extLst>
                    <a:ext uri="{9D8B030D-6E8A-4147-A177-3AD203B41FA5}">
                      <a16:colId xmlns:a16="http://schemas.microsoft.com/office/drawing/2014/main" val="20008"/>
                    </a:ext>
                  </a:extLst>
                </a:gridCol>
              </a:tblGrid>
              <a:tr h="286215">
                <a:tc>
                  <a:txBody>
                    <a:bodyPr/>
                    <a:lstStyle/>
                    <a:p>
                      <a:pPr algn="ctr" fontAlgn="t"/>
                      <a:endParaRPr lang="en-US" sz="1000" b="0" i="0" u="none" strike="noStrike" dirty="0">
                        <a:effectLst/>
                        <a:latin typeface="Arial"/>
                      </a:endParaRP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1000" b="0" i="0" u="none" strike="noStrike" dirty="0">
                        <a:effectLst/>
                        <a:latin typeface="Arial"/>
                      </a:endParaRPr>
                    </a:p>
                  </a:txBody>
                  <a:tcPr marL="9525" marR="9525" marT="9525" marB="0">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7">
                  <a:txBody>
                    <a:bodyPr/>
                    <a:lstStyle/>
                    <a:p>
                      <a:pPr algn="l" fontAlgn="t"/>
                      <a:r>
                        <a:rPr lang="en-US" sz="1100" b="1" i="0" u="none" strike="noStrike" dirty="0">
                          <a:effectLst/>
                          <a:latin typeface="Arial"/>
                        </a:rPr>
                        <a:t>  Financial Analysis</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D9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05054">
                <a:tc>
                  <a:txBody>
                    <a:bodyPr/>
                    <a:lstStyle/>
                    <a:p>
                      <a:pPr algn="ctr" fontAlgn="b"/>
                      <a:r>
                        <a:rPr lang="en-US" sz="1000" b="1" i="0" u="none" strike="noStrike" dirty="0">
                          <a:effectLst/>
                          <a:latin typeface="Arial"/>
                        </a:rPr>
                        <a:t>#</a:t>
                      </a:r>
                      <a:br>
                        <a:rPr lang="en-US" sz="1000" b="1" i="0" u="none" strike="noStrike" dirty="0">
                          <a:effectLst/>
                          <a:latin typeface="Arial"/>
                        </a:rPr>
                      </a:br>
                      <a:endParaRPr lang="en-US" sz="1000" b="1" i="0" u="none" strike="noStrike" dirty="0">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Arial"/>
                        </a:rPr>
                        <a:t>Risk Event Description</a:t>
                      </a:r>
                      <a:r>
                        <a:rPr lang="en-US" sz="1000" b="1" i="0" u="none" strike="noStrike" dirty="0">
                          <a:solidFill>
                            <a:srgbClr val="000000"/>
                          </a:solidFill>
                          <a:effectLst/>
                          <a:latin typeface="Arial"/>
                        </a:rPr>
                        <a:t> </a:t>
                      </a:r>
                      <a:br>
                        <a:rPr lang="en-US" sz="1000" b="1" i="0" u="none" strike="noStrike" dirty="0">
                          <a:solidFill>
                            <a:srgbClr val="000000"/>
                          </a:solidFill>
                          <a:effectLst/>
                          <a:latin typeface="Arial"/>
                        </a:rPr>
                      </a:br>
                      <a:r>
                        <a:rPr lang="en-US" sz="1000" b="1" i="0" u="none" strike="noStrike" dirty="0">
                          <a:solidFill>
                            <a:srgbClr val="4F81BD"/>
                          </a:solidFill>
                          <a:effectLst/>
                          <a:latin typeface="Arial"/>
                        </a:rPr>
                        <a:t>What is the event?</a:t>
                      </a:r>
                      <a:endParaRPr lang="en-US" sz="1000" b="1"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effectLst/>
                          <a:latin typeface="Arial"/>
                        </a:rPr>
                        <a:t>FA Review Required?</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 Impact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Source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Probability</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Source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EMV</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ctr" fontAlgn="ctr"/>
                      <a:r>
                        <a:rPr lang="en-US" sz="1000" b="1" i="0" u="none" strike="noStrike" dirty="0">
                          <a:effectLst/>
                          <a:latin typeface="Arial"/>
                        </a:rPr>
                        <a:t>Comments</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extLst>
                  <a:ext uri="{0D108BD9-81ED-4DB2-BD59-A6C34878D82A}">
                    <a16:rowId xmlns:a16="http://schemas.microsoft.com/office/drawing/2014/main" val="10001"/>
                  </a:ext>
                </a:extLst>
              </a:tr>
              <a:tr h="2575932">
                <a:tc>
                  <a:txBody>
                    <a:bodyPr/>
                    <a:lstStyle/>
                    <a:p>
                      <a:pPr algn="ctr" fontAlgn="ctr"/>
                      <a:r>
                        <a:rPr lang="en-US" sz="1000" b="1" i="0" u="none" strike="noStrike" dirty="0">
                          <a:solidFill>
                            <a:srgbClr val="000000"/>
                          </a:solidFill>
                          <a:effectLst/>
                          <a:latin typeface="Arial"/>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Arial"/>
                        </a:rPr>
                        <a:t>Contracted vendor under performs resulting in schedule delays, rework and cost overruns</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Arial"/>
                        </a:rPr>
                        <a:t>Y</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BD97"/>
                    </a:solidFill>
                  </a:tcPr>
                </a:tc>
                <a:tc>
                  <a:txBody>
                    <a:bodyPr/>
                    <a:lstStyle/>
                    <a:p>
                      <a:pPr algn="l" fontAlgn="ctr"/>
                      <a:r>
                        <a:rPr lang="en-US" sz="1000" b="0" i="0" u="none" strike="noStrike" dirty="0">
                          <a:effectLst/>
                          <a:latin typeface="Arial"/>
                        </a:rPr>
                        <a:t> $     500,000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70C0"/>
                          </a:solidFill>
                          <a:effectLst/>
                          <a:latin typeface="Arial"/>
                        </a:rPr>
                        <a:t>PM input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effectLst/>
                          <a:latin typeface="Arial"/>
                        </a:rPr>
                        <a:t>0.9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70C0"/>
                          </a:solidFill>
                          <a:effectLst/>
                          <a:latin typeface="Arial"/>
                        </a:rPr>
                        <a:t>Default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effectLst/>
                          <a:latin typeface="Arial"/>
                        </a:rPr>
                        <a:t> $      450,000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effectLst/>
                          <a:latin typeface="Arial"/>
                        </a:rPr>
                        <a:t> </a:t>
                      </a:r>
                    </a:p>
                  </a:txBody>
                  <a:tcPr marL="9525" marR="9525" marT="952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18691794"/>
      </p:ext>
    </p:extLst>
  </p:cSld>
  <p:clrMapOvr>
    <a:masterClrMapping/>
  </p:clrMapOvr>
  <mc:AlternateContent xmlns:mc="http://schemas.openxmlformats.org/markup-compatibility/2006" xmlns:p14="http://schemas.microsoft.com/office/powerpoint/2010/main">
    <mc:Choice Requires="p14">
      <p:transition spd="slow" p14:dur="2000" advTm="72244"/>
    </mc:Choice>
    <mc:Fallback xmlns="">
      <p:transition spd="slow" advTm="7224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a:xfrm>
            <a:off x="457200" y="762000"/>
            <a:ext cx="8229600" cy="704088"/>
          </a:xfrm>
        </p:spPr>
        <p:txBody>
          <a:bodyPr>
            <a:normAutofit fontScale="90000"/>
          </a:bodyPr>
          <a:lstStyle/>
          <a:p>
            <a:r>
              <a:rPr lang="en-US" dirty="0"/>
              <a:t>The Risk Register</a:t>
            </a:r>
          </a:p>
        </p:txBody>
      </p:sp>
      <p:sp>
        <p:nvSpPr>
          <p:cNvPr id="35" name="Slide Number Placeholder 34"/>
          <p:cNvSpPr>
            <a:spLocks noGrp="1"/>
          </p:cNvSpPr>
          <p:nvPr>
            <p:ph type="sldNum" sz="quarter" idx="12"/>
          </p:nvPr>
        </p:nvSpPr>
        <p:spPr/>
        <p:txBody>
          <a:bodyPr/>
          <a:lstStyle/>
          <a:p>
            <a:pPr>
              <a:defRPr/>
            </a:pPr>
            <a:fld id="{B916023A-81E0-4796-AF99-C9DF9F276648}" type="slidenum">
              <a:rPr lang="en-US" smtClean="0"/>
              <a:pPr>
                <a:defRPr/>
              </a:pPr>
              <a:t>18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348689139"/>
              </p:ext>
            </p:extLst>
          </p:nvPr>
        </p:nvGraphicFramePr>
        <p:xfrm>
          <a:off x="152400" y="1828800"/>
          <a:ext cx="8839201" cy="3657599"/>
        </p:xfrm>
        <a:graphic>
          <a:graphicData uri="http://schemas.openxmlformats.org/drawingml/2006/table">
            <a:tbl>
              <a:tblPr/>
              <a:tblGrid>
                <a:gridCol w="298823">
                  <a:extLst>
                    <a:ext uri="{9D8B030D-6E8A-4147-A177-3AD203B41FA5}">
                      <a16:colId xmlns:a16="http://schemas.microsoft.com/office/drawing/2014/main" val="20000"/>
                    </a:ext>
                  </a:extLst>
                </a:gridCol>
                <a:gridCol w="2020048">
                  <a:extLst>
                    <a:ext uri="{9D8B030D-6E8A-4147-A177-3AD203B41FA5}">
                      <a16:colId xmlns:a16="http://schemas.microsoft.com/office/drawing/2014/main" val="20001"/>
                    </a:ext>
                  </a:extLst>
                </a:gridCol>
                <a:gridCol w="597647">
                  <a:extLst>
                    <a:ext uri="{9D8B030D-6E8A-4147-A177-3AD203B41FA5}">
                      <a16:colId xmlns:a16="http://schemas.microsoft.com/office/drawing/2014/main" val="20002"/>
                    </a:ext>
                  </a:extLst>
                </a:gridCol>
                <a:gridCol w="908423">
                  <a:extLst>
                    <a:ext uri="{9D8B030D-6E8A-4147-A177-3AD203B41FA5}">
                      <a16:colId xmlns:a16="http://schemas.microsoft.com/office/drawing/2014/main" val="20003"/>
                    </a:ext>
                  </a:extLst>
                </a:gridCol>
                <a:gridCol w="693271">
                  <a:extLst>
                    <a:ext uri="{9D8B030D-6E8A-4147-A177-3AD203B41FA5}">
                      <a16:colId xmlns:a16="http://schemas.microsoft.com/office/drawing/2014/main" val="20004"/>
                    </a:ext>
                  </a:extLst>
                </a:gridCol>
                <a:gridCol w="1425389">
                  <a:extLst>
                    <a:ext uri="{9D8B030D-6E8A-4147-A177-3AD203B41FA5}">
                      <a16:colId xmlns:a16="http://schemas.microsoft.com/office/drawing/2014/main" val="20005"/>
                    </a:ext>
                  </a:extLst>
                </a:gridCol>
                <a:gridCol w="1246094">
                  <a:extLst>
                    <a:ext uri="{9D8B030D-6E8A-4147-A177-3AD203B41FA5}">
                      <a16:colId xmlns:a16="http://schemas.microsoft.com/office/drawing/2014/main" val="20006"/>
                    </a:ext>
                  </a:extLst>
                </a:gridCol>
                <a:gridCol w="1649506">
                  <a:extLst>
                    <a:ext uri="{9D8B030D-6E8A-4147-A177-3AD203B41FA5}">
                      <a16:colId xmlns:a16="http://schemas.microsoft.com/office/drawing/2014/main" val="20007"/>
                    </a:ext>
                  </a:extLst>
                </a:gridCol>
              </a:tblGrid>
              <a:tr h="245326">
                <a:tc>
                  <a:txBody>
                    <a:bodyPr/>
                    <a:lstStyle/>
                    <a:p>
                      <a:pPr algn="ctr" fontAlgn="t"/>
                      <a:endParaRPr lang="en-US" sz="900" b="0" i="0" u="none" strike="noStrike" dirty="0">
                        <a:effectLst/>
                        <a:latin typeface="Arial"/>
                      </a:endParaRPr>
                    </a:p>
                  </a:txBody>
                  <a:tcPr marL="8352" marR="8352" marT="8352"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effectLst/>
                        <a:latin typeface="Arial"/>
                      </a:endParaRPr>
                    </a:p>
                  </a:txBody>
                  <a:tcPr marL="8352" marR="8352" marT="8352"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4">
                  <a:txBody>
                    <a:bodyPr/>
                    <a:lstStyle/>
                    <a:p>
                      <a:pPr algn="l" fontAlgn="t"/>
                      <a:r>
                        <a:rPr lang="en-US" sz="1000" b="1" i="0" u="none" strike="noStrike" dirty="0">
                          <a:effectLst/>
                          <a:latin typeface="Arial"/>
                        </a:rPr>
                        <a:t>  Schedule Analysis</a:t>
                      </a:r>
                    </a:p>
                  </a:txBody>
                  <a:tcPr marL="8352" marR="8352" marT="83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t"/>
                      <a:r>
                        <a:rPr lang="en-US" sz="1000" b="1" i="0" u="none" strike="noStrike" dirty="0">
                          <a:effectLst/>
                          <a:latin typeface="Arial"/>
                        </a:rPr>
                        <a:t>  Risk Closure</a:t>
                      </a:r>
                    </a:p>
                  </a:txBody>
                  <a:tcPr marL="8352" marR="8352" marT="83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hMerge="1">
                  <a:txBody>
                    <a:bodyPr/>
                    <a:lstStyle/>
                    <a:p>
                      <a:endParaRPr lang="en-US"/>
                    </a:p>
                  </a:txBody>
                  <a:tcPr/>
                </a:tc>
                <a:extLst>
                  <a:ext uri="{0D108BD9-81ED-4DB2-BD59-A6C34878D82A}">
                    <a16:rowId xmlns:a16="http://schemas.microsoft.com/office/drawing/2014/main" val="10000"/>
                  </a:ext>
                </a:extLst>
              </a:tr>
              <a:tr h="1204331">
                <a:tc>
                  <a:txBody>
                    <a:bodyPr/>
                    <a:lstStyle/>
                    <a:p>
                      <a:pPr algn="ctr" fontAlgn="b"/>
                      <a:r>
                        <a:rPr lang="en-US" sz="900" b="1" i="0" u="none" strike="noStrike" dirty="0">
                          <a:effectLst/>
                          <a:latin typeface="Arial"/>
                        </a:rPr>
                        <a:t>#</a:t>
                      </a:r>
                      <a:br>
                        <a:rPr lang="en-US" sz="900" b="1" i="0" u="none" strike="noStrike" dirty="0">
                          <a:effectLst/>
                          <a:latin typeface="Arial"/>
                        </a:rPr>
                      </a:br>
                      <a:endParaRPr lang="en-US" sz="900" b="1" i="0" u="none" strike="noStrike" dirty="0">
                        <a:effectLst/>
                        <a:latin typeface="Arial"/>
                      </a:endParaRPr>
                    </a:p>
                  </a:txBody>
                  <a:tcPr marL="8352" marR="8352" marT="83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1" i="0" u="none" strike="noStrike" dirty="0">
                          <a:solidFill>
                            <a:srgbClr val="000000"/>
                          </a:solidFill>
                          <a:effectLst/>
                          <a:latin typeface="Arial"/>
                        </a:rPr>
                        <a:t>Risk Event Description</a:t>
                      </a:r>
                      <a:r>
                        <a:rPr lang="en-US" sz="900" b="1" i="0" u="none" strike="noStrike" dirty="0">
                          <a:solidFill>
                            <a:srgbClr val="000000"/>
                          </a:solidFill>
                          <a:effectLst/>
                          <a:latin typeface="Arial"/>
                        </a:rPr>
                        <a:t> </a:t>
                      </a:r>
                      <a:br>
                        <a:rPr lang="en-US" sz="900" b="1" i="0" u="none" strike="noStrike" dirty="0">
                          <a:solidFill>
                            <a:srgbClr val="000000"/>
                          </a:solidFill>
                          <a:effectLst/>
                          <a:latin typeface="Arial"/>
                        </a:rPr>
                      </a:br>
                      <a:r>
                        <a:rPr lang="en-US" sz="900" b="1" i="0" u="none" strike="noStrike" dirty="0">
                          <a:solidFill>
                            <a:srgbClr val="4F81BD"/>
                          </a:solidFill>
                          <a:effectLst/>
                          <a:latin typeface="Arial"/>
                        </a:rPr>
                        <a:t>What is the event?</a:t>
                      </a:r>
                      <a:endParaRPr lang="en-US" sz="900" b="1" i="0" u="none" strike="noStrike" dirty="0">
                        <a:solidFill>
                          <a:srgbClr val="000000"/>
                        </a:solidFill>
                        <a:effectLst/>
                        <a:latin typeface="Arial"/>
                      </a:endParaRP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a:effectLst/>
                          <a:latin typeface="Arial"/>
                        </a:rPr>
                        <a:t>Scheduler Review Required?</a:t>
                      </a:r>
                    </a:p>
                  </a:txBody>
                  <a:tcPr marL="8352" marR="8352" marT="8352"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900" b="1" i="0" u="none" strike="noStrike" dirty="0">
                          <a:effectLst/>
                          <a:latin typeface="Arial"/>
                        </a:rPr>
                        <a:t>Critical Path ?</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900" b="1" i="0" u="none" strike="noStrike" dirty="0">
                          <a:effectLst/>
                          <a:latin typeface="Arial"/>
                        </a:rPr>
                        <a:t>Scheduler Response\</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900" b="1" i="0" u="none" strike="noStrike" dirty="0">
                          <a:effectLst/>
                          <a:latin typeface="Arial"/>
                        </a:rPr>
                        <a:t> Comments</a:t>
                      </a:r>
                      <a:br>
                        <a:rPr lang="en-US" sz="900" b="1" i="0" u="none" strike="noStrike" dirty="0">
                          <a:effectLst/>
                          <a:latin typeface="Arial"/>
                        </a:rPr>
                      </a:br>
                      <a:r>
                        <a:rPr lang="en-US" sz="900" b="0" i="0" u="none" strike="noStrike" dirty="0">
                          <a:effectLst/>
                          <a:latin typeface="Arial"/>
                        </a:rPr>
                        <a:t>(Activity #, Quantified impact etc.)</a:t>
                      </a:r>
                      <a:endParaRPr lang="en-US" sz="900" b="1" i="0" u="none" strike="noStrike" dirty="0">
                        <a:effectLst/>
                        <a:latin typeface="Arial"/>
                      </a:endParaRP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900" b="1" i="0" u="none" strike="noStrike" dirty="0">
                          <a:effectLst/>
                          <a:latin typeface="Arial"/>
                        </a:rPr>
                        <a:t>Closure Statement</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900" b="1" i="0" u="none" strike="noStrike" dirty="0">
                          <a:effectLst/>
                          <a:latin typeface="Arial"/>
                        </a:rPr>
                        <a:t>Notes / Lessons Learned</a:t>
                      </a:r>
                    </a:p>
                  </a:txBody>
                  <a:tcPr marL="8352" marR="8352" marT="835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0001"/>
                  </a:ext>
                </a:extLst>
              </a:tr>
              <a:tr h="2207942">
                <a:tc>
                  <a:txBody>
                    <a:bodyPr/>
                    <a:lstStyle/>
                    <a:p>
                      <a:pPr algn="ctr" fontAlgn="ctr"/>
                      <a:r>
                        <a:rPr lang="en-US" sz="900" b="1" i="0" u="none" strike="noStrike" dirty="0">
                          <a:solidFill>
                            <a:srgbClr val="000000"/>
                          </a:solidFill>
                          <a:effectLst/>
                          <a:latin typeface="Arial"/>
                        </a:rPr>
                        <a:t>1</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Arial"/>
                        </a:rPr>
                        <a:t>Contracted vendor under performs resulting in schedule delays, rework and cost overruns</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effectLst/>
                          <a:latin typeface="Arial"/>
                        </a:rPr>
                        <a:t>Y</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ctr"/>
                      <a:r>
                        <a:rPr lang="en-US" sz="900" b="0" i="0" u="none" strike="noStrike" dirty="0">
                          <a:effectLst/>
                          <a:latin typeface="Arial"/>
                        </a:rPr>
                        <a:t> This risk will impact the Critical Path </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effectLst/>
                          <a:latin typeface="Arial"/>
                        </a:rPr>
                        <a:t> Built 20 days of  contingency into the Schedule </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effectLst/>
                          <a:latin typeface="Arial"/>
                        </a:rPr>
                        <a:t> Steel Erection Work Package delays will impact Siding and Roof Construction Work Packages. </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effectLst/>
                          <a:latin typeface="Arial"/>
                        </a:rPr>
                        <a:t> </a:t>
                      </a:r>
                    </a:p>
                  </a:txBody>
                  <a:tcPr marL="8352" marR="8352" marT="83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900" b="0" i="0" u="none" strike="noStrike" dirty="0">
                          <a:solidFill>
                            <a:srgbClr val="0070C0"/>
                          </a:solidFill>
                          <a:effectLst/>
                          <a:latin typeface="Arial"/>
                        </a:rPr>
                        <a:t> </a:t>
                      </a:r>
                    </a:p>
                  </a:txBody>
                  <a:tcPr marL="8352" marR="8352" marT="835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04553255"/>
      </p:ext>
    </p:extLst>
  </p:cSld>
  <p:clrMapOvr>
    <a:masterClrMapping/>
  </p:clrMapOvr>
  <mc:AlternateContent xmlns:mc="http://schemas.openxmlformats.org/markup-compatibility/2006" xmlns:p14="http://schemas.microsoft.com/office/powerpoint/2010/main">
    <mc:Choice Requires="p14">
      <p:transition spd="slow" p14:dur="2000" advTm="62400"/>
    </mc:Choice>
    <mc:Fallback xmlns="">
      <p:transition spd="slow" advTm="624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8610600" cy="1143000"/>
          </a:xfrm>
        </p:spPr>
        <p:txBody>
          <a:bodyPr>
            <a:normAutofit fontScale="90000"/>
          </a:bodyPr>
          <a:lstStyle/>
          <a:p>
            <a:r>
              <a:rPr lang="en-US" dirty="0"/>
              <a:t>Tips for Successful Risk Management</a:t>
            </a:r>
          </a:p>
        </p:txBody>
      </p:sp>
      <p:sp>
        <p:nvSpPr>
          <p:cNvPr id="2" name="Content Placeholder 1"/>
          <p:cNvSpPr>
            <a:spLocks noGrp="1"/>
          </p:cNvSpPr>
          <p:nvPr>
            <p:ph idx="1"/>
          </p:nvPr>
        </p:nvSpPr>
        <p:spPr>
          <a:xfrm>
            <a:off x="342900" y="1600200"/>
            <a:ext cx="8572500" cy="4525963"/>
          </a:xfrm>
        </p:spPr>
        <p:txBody>
          <a:bodyPr>
            <a:normAutofit fontScale="92500"/>
          </a:bodyPr>
          <a:lstStyle/>
          <a:p>
            <a:pPr marL="457200" indent="-457200">
              <a:buFont typeface="+mj-lt"/>
              <a:buAutoNum type="arabicPeriod"/>
            </a:pPr>
            <a:r>
              <a:rPr lang="en-US" dirty="0"/>
              <a:t>Executive Champion who understands Risk Management</a:t>
            </a:r>
          </a:p>
          <a:p>
            <a:pPr marL="457200" indent="-457200">
              <a:buFont typeface="+mj-lt"/>
              <a:buAutoNum type="arabicPeriod"/>
            </a:pPr>
            <a:r>
              <a:rPr lang="en-US" dirty="0"/>
              <a:t>Risk Manager who owns process, coaches and mentors</a:t>
            </a:r>
          </a:p>
          <a:p>
            <a:pPr marL="457200" indent="-457200">
              <a:buFont typeface="+mj-lt"/>
              <a:buAutoNum type="arabicPeriod"/>
            </a:pPr>
            <a:r>
              <a:rPr lang="en-US" dirty="0"/>
              <a:t>Good set of processes, tools, and templates</a:t>
            </a:r>
          </a:p>
          <a:p>
            <a:pPr marL="457200" indent="-457200">
              <a:buFont typeface="+mj-lt"/>
              <a:buAutoNum type="arabicPeriod"/>
            </a:pPr>
            <a:r>
              <a:rPr lang="en-US" dirty="0"/>
              <a:t>Risk Training for the team (concept and processes)</a:t>
            </a:r>
          </a:p>
          <a:p>
            <a:pPr marL="457200" indent="-457200">
              <a:buFont typeface="+mj-lt"/>
              <a:buAutoNum type="arabicPeriod"/>
            </a:pPr>
            <a:r>
              <a:rPr lang="en-US" dirty="0"/>
              <a:t>Make Risk Management a priority</a:t>
            </a:r>
          </a:p>
          <a:p>
            <a:pPr marL="457200" indent="-457200">
              <a:buFont typeface="+mj-lt"/>
              <a:buAutoNum type="arabicPeriod"/>
            </a:pPr>
            <a:r>
              <a:rPr lang="en-US" dirty="0"/>
              <a:t>Benchmark your process and effectiveness regularly</a:t>
            </a:r>
          </a:p>
          <a:p>
            <a:pPr marL="457200" indent="-457200">
              <a:buFont typeface="+mj-lt"/>
              <a:buAutoNum type="arabicPeriod"/>
            </a:pPr>
            <a:r>
              <a:rPr lang="en-US" dirty="0"/>
              <a:t>Establish Historical Risk Database and leverage the past</a:t>
            </a:r>
          </a:p>
          <a:p>
            <a:pPr marL="457200" indent="-457200">
              <a:buFont typeface="+mj-lt"/>
              <a:buAutoNum type="arabicPeriod"/>
            </a:pPr>
            <a:r>
              <a:rPr lang="en-US" dirty="0"/>
              <a:t>Work the Risk Plan</a:t>
            </a:r>
          </a:p>
          <a:p>
            <a:pPr marL="457200" indent="-457200">
              <a:buFont typeface="+mj-lt"/>
              <a:buAutoNum type="arabicPeriod"/>
            </a:pPr>
            <a:r>
              <a:rPr lang="en-US" dirty="0"/>
              <a:t>Develop Contingency Plans for high risk items</a:t>
            </a:r>
          </a:p>
          <a:p>
            <a:pPr marL="457200" indent="-457200">
              <a:buFont typeface="+mj-lt"/>
              <a:buAutoNum type="arabicPeriod"/>
            </a:pPr>
            <a:r>
              <a:rPr lang="en-US" dirty="0"/>
              <a:t>Don’t sweat the small risks</a:t>
            </a:r>
          </a:p>
          <a:p>
            <a:endParaRPr lang="en-US" dirty="0"/>
          </a:p>
          <a:p>
            <a:endParaRPr lang="en-US" dirty="0"/>
          </a:p>
        </p:txBody>
      </p:sp>
      <p:sp>
        <p:nvSpPr>
          <p:cNvPr id="4" name="Slide Number Placeholder 3"/>
          <p:cNvSpPr>
            <a:spLocks noGrp="1"/>
          </p:cNvSpPr>
          <p:nvPr>
            <p:ph type="sldNum" sz="quarter" idx="12"/>
          </p:nvPr>
        </p:nvSpPr>
        <p:spPr/>
        <p:txBody>
          <a:bodyPr/>
          <a:lstStyle/>
          <a:p>
            <a:fld id="{263404AD-A2EA-4B03-B697-4E16F8C5571D}" type="slidenum">
              <a:rPr lang="en-US" smtClean="0"/>
              <a:pPr/>
              <a:t>19</a:t>
            </a:fld>
            <a:endParaRPr lang="en-US" dirty="0"/>
          </a:p>
        </p:txBody>
      </p:sp>
    </p:spTree>
    <p:extLst>
      <p:ext uri="{BB962C8B-B14F-4D97-AF65-F5344CB8AC3E}">
        <p14:creationId xmlns:p14="http://schemas.microsoft.com/office/powerpoint/2010/main" val="1939719492"/>
      </p:ext>
    </p:extLst>
  </p:cSld>
  <p:clrMapOvr>
    <a:masterClrMapping/>
  </p:clrMapOvr>
  <mc:AlternateContent xmlns:mc="http://schemas.openxmlformats.org/markup-compatibility/2006" xmlns:p14="http://schemas.microsoft.com/office/powerpoint/2010/main">
    <mc:Choice Requires="p14">
      <p:transition spd="slow" p14:dur="2000" advTm="123792"/>
    </mc:Choice>
    <mc:Fallback xmlns="">
      <p:transition spd="slow" advTm="12379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What are risks?</a:t>
            </a:r>
          </a:p>
        </p:txBody>
      </p:sp>
      <p:sp>
        <p:nvSpPr>
          <p:cNvPr id="2" name="Content Placeholder 1"/>
          <p:cNvSpPr>
            <a:spLocks noGrp="1"/>
          </p:cNvSpPr>
          <p:nvPr>
            <p:ph idx="1"/>
          </p:nvPr>
        </p:nvSpPr>
        <p:spPr>
          <a:xfrm>
            <a:off x="381000" y="2057400"/>
            <a:ext cx="8229600" cy="1905000"/>
          </a:xfrm>
        </p:spPr>
        <p:txBody>
          <a:bodyPr/>
          <a:lstStyle/>
          <a:p>
            <a:pPr>
              <a:buFont typeface="Symbol" pitchFamily="18" charset="2"/>
              <a:buNone/>
            </a:pPr>
            <a:r>
              <a:rPr lang="en-US" sz="2200" b="1" i="1" dirty="0"/>
              <a:t>Project Management Institute definition of risk:</a:t>
            </a:r>
          </a:p>
          <a:p>
            <a:pPr>
              <a:buFont typeface="Symbol" pitchFamily="18" charset="2"/>
              <a:buNone/>
            </a:pPr>
            <a:r>
              <a:rPr lang="en-US" dirty="0"/>
              <a:t>“an uncertain event or condition that, if it occurs, has a positive or negative effect on at least one project objective“ (i.e. scope, time, cost, quality, safety, etc…)</a:t>
            </a:r>
          </a:p>
          <a:p>
            <a:pPr>
              <a:buFont typeface="Symbol" pitchFamily="18" charset="2"/>
              <a:buNone/>
            </a:pPr>
            <a:endParaRPr lang="en-US" dirty="0"/>
          </a:p>
          <a:p>
            <a:pPr>
              <a:buFont typeface="Symbol" pitchFamily="18" charset="2"/>
              <a:buNone/>
            </a:pPr>
            <a:endParaRPr lang="en-US" dirty="0"/>
          </a:p>
        </p:txBody>
      </p:sp>
      <p:sp>
        <p:nvSpPr>
          <p:cNvPr id="4" name="Slide Number Placeholder 3"/>
          <p:cNvSpPr>
            <a:spLocks noGrp="1"/>
          </p:cNvSpPr>
          <p:nvPr>
            <p:ph type="sldNum" sz="quarter" idx="12"/>
          </p:nvPr>
        </p:nvSpPr>
        <p:spPr/>
        <p:txBody>
          <a:bodyPr/>
          <a:lstStyle/>
          <a:p>
            <a:fld id="{263404AD-A2EA-4B03-B697-4E16F8C5571D}" type="slidenum">
              <a:rPr lang="en-US" smtClean="0"/>
              <a:pPr/>
              <a:t>2</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47003"/>
    </mc:Choice>
    <mc:Fallback xmlns="">
      <p:transition spd="slow" advTm="4700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What are risks?</a:t>
            </a:r>
          </a:p>
        </p:txBody>
      </p:sp>
      <p:sp>
        <p:nvSpPr>
          <p:cNvPr id="2" name="Content Placeholder 1"/>
          <p:cNvSpPr>
            <a:spLocks noGrp="1"/>
          </p:cNvSpPr>
          <p:nvPr>
            <p:ph idx="1"/>
          </p:nvPr>
        </p:nvSpPr>
        <p:spPr/>
        <p:txBody>
          <a:bodyPr>
            <a:normAutofit fontScale="92500" lnSpcReduction="10000"/>
          </a:bodyPr>
          <a:lstStyle/>
          <a:p>
            <a:pPr>
              <a:buFont typeface="Symbol" pitchFamily="18" charset="2"/>
              <a:buNone/>
            </a:pPr>
            <a:r>
              <a:rPr lang="en-US" sz="2200" b="1" i="1" dirty="0"/>
              <a:t>My Definition of risk:  </a:t>
            </a:r>
          </a:p>
          <a:p>
            <a:pPr>
              <a:buFont typeface="Symbol" pitchFamily="18" charset="2"/>
              <a:buNone/>
            </a:pPr>
            <a:r>
              <a:rPr lang="en-US" dirty="0"/>
              <a:t>“A </a:t>
            </a:r>
            <a:r>
              <a:rPr lang="en-US" b="1" dirty="0"/>
              <a:t>negative</a:t>
            </a:r>
            <a:r>
              <a:rPr lang="en-US" dirty="0"/>
              <a:t> risk event is something that has not yet happened on your project, but if it did happen it would negatively impact your project to the extent that it would be worthwhile to reduce the likelihood that it will occur or reduce the negative impact if it occurred” </a:t>
            </a:r>
          </a:p>
          <a:p>
            <a:pPr>
              <a:buNone/>
            </a:pPr>
            <a:endParaRPr lang="en-US" dirty="0"/>
          </a:p>
          <a:p>
            <a:pPr>
              <a:buNone/>
            </a:pPr>
            <a:r>
              <a:rPr lang="en-US" dirty="0"/>
              <a:t>“A </a:t>
            </a:r>
            <a:r>
              <a:rPr lang="en-US" b="1" dirty="0"/>
              <a:t>positive</a:t>
            </a:r>
            <a:r>
              <a:rPr lang="en-US" dirty="0"/>
              <a:t> risk event is something that has not yet happened on your project, but if it did happen it would positively impact your project to the extent that it would be worthwhile to increase the likelihood that it will occur or increase the positive impact if it occurred” </a:t>
            </a:r>
          </a:p>
          <a:p>
            <a:pPr>
              <a:buFont typeface="Symbol" pitchFamily="18" charset="2"/>
              <a:buNone/>
            </a:pPr>
            <a:endParaRPr lang="en-US" dirty="0"/>
          </a:p>
        </p:txBody>
      </p:sp>
      <p:sp>
        <p:nvSpPr>
          <p:cNvPr id="4" name="Slide Number Placeholder 3"/>
          <p:cNvSpPr>
            <a:spLocks noGrp="1"/>
          </p:cNvSpPr>
          <p:nvPr>
            <p:ph type="sldNum" sz="quarter" idx="12"/>
          </p:nvPr>
        </p:nvSpPr>
        <p:spPr/>
        <p:txBody>
          <a:bodyPr/>
          <a:lstStyle/>
          <a:p>
            <a:fld id="{263404AD-A2EA-4B03-B697-4E16F8C5571D}" type="slidenum">
              <a:rPr lang="en-US" smtClean="0"/>
              <a:pPr/>
              <a:t>3</a:t>
            </a:fld>
            <a:endParaRPr lang="en-US" dirty="0"/>
          </a:p>
        </p:txBody>
      </p:sp>
    </p:spTree>
    <p:extLst>
      <p:ext uri="{BB962C8B-B14F-4D97-AF65-F5344CB8AC3E}">
        <p14:creationId xmlns:p14="http://schemas.microsoft.com/office/powerpoint/2010/main" val="3483717503"/>
      </p:ext>
    </p:extLst>
  </p:cSld>
  <p:clrMapOvr>
    <a:masterClrMapping/>
  </p:clrMapOvr>
  <mc:AlternateContent xmlns:mc="http://schemas.openxmlformats.org/markup-compatibility/2006" xmlns:p14="http://schemas.microsoft.com/office/powerpoint/2010/main">
    <mc:Choice Requires="p14">
      <p:transition spd="slow" p14:dur="2000" advTm="47003"/>
    </mc:Choice>
    <mc:Fallback xmlns="">
      <p:transition spd="slow" advTm="4700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Risk/Issue/Action?</a:t>
            </a:r>
          </a:p>
        </p:txBody>
      </p:sp>
      <p:sp>
        <p:nvSpPr>
          <p:cNvPr id="4" name="Slide Number Placeholder 3"/>
          <p:cNvSpPr>
            <a:spLocks noGrp="1"/>
          </p:cNvSpPr>
          <p:nvPr>
            <p:ph type="sldNum" sz="quarter" idx="12"/>
          </p:nvPr>
        </p:nvSpPr>
        <p:spPr/>
        <p:txBody>
          <a:bodyPr/>
          <a:lstStyle/>
          <a:p>
            <a:fld id="{263404AD-A2EA-4B03-B697-4E16F8C5571D}" type="slidenum">
              <a:rPr lang="en-US" smtClean="0"/>
              <a:pPr/>
              <a:t>4</a:t>
            </a:fld>
            <a:endParaRPr lang="en-US" dirty="0"/>
          </a:p>
        </p:txBody>
      </p:sp>
      <p:pic>
        <p:nvPicPr>
          <p:cNvPr id="13314" name="Picture 2" descr="C:\Documents and Settings\e53893\Local Settings\Temporary Internet Files\Content.IE5\YUH2WBXO\MC9003554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538" y="1865313"/>
            <a:ext cx="181292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C:\Documents and Settings\e53893\Local Settings\Temporary Internet Files\Content.IE5\SBKQ82L1\MC90014966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91615" y="1996281"/>
            <a:ext cx="1890385" cy="1481138"/>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C:\Documents and Settings\e53893\Local Settings\Temporary Internet Files\Content.IE5\YUH2WBXO\MC90005691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27848" y="4813300"/>
            <a:ext cx="2934801" cy="1739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74638" y="3889970"/>
            <a:ext cx="1828800" cy="1477328"/>
          </a:xfrm>
          <a:prstGeom prst="rect">
            <a:avLst/>
          </a:prstGeom>
          <a:noFill/>
        </p:spPr>
        <p:txBody>
          <a:bodyPr wrap="square" rtlCol="0">
            <a:spAutoFit/>
          </a:bodyPr>
          <a:lstStyle/>
          <a:p>
            <a:pPr algn="ctr"/>
            <a:r>
              <a:rPr lang="en-US" b="1" dirty="0"/>
              <a:t>(Risk)</a:t>
            </a:r>
          </a:p>
          <a:p>
            <a:pPr algn="ctr"/>
            <a:r>
              <a:rPr lang="en-US" dirty="0"/>
              <a:t>An undesirable event that has not yet happened</a:t>
            </a:r>
          </a:p>
        </p:txBody>
      </p:sp>
      <p:sp>
        <p:nvSpPr>
          <p:cNvPr id="10" name="TextBox 9"/>
          <p:cNvSpPr txBox="1"/>
          <p:nvPr/>
        </p:nvSpPr>
        <p:spPr>
          <a:xfrm>
            <a:off x="3580848" y="3289300"/>
            <a:ext cx="1828800" cy="1477328"/>
          </a:xfrm>
          <a:prstGeom prst="rect">
            <a:avLst/>
          </a:prstGeom>
          <a:noFill/>
        </p:spPr>
        <p:txBody>
          <a:bodyPr wrap="square" rtlCol="0">
            <a:spAutoFit/>
          </a:bodyPr>
          <a:lstStyle/>
          <a:p>
            <a:pPr algn="ctr"/>
            <a:r>
              <a:rPr lang="en-US" b="1" dirty="0"/>
              <a:t>(Issue) </a:t>
            </a:r>
          </a:p>
          <a:p>
            <a:pPr algn="ctr"/>
            <a:r>
              <a:rPr lang="en-US" dirty="0"/>
              <a:t>An undesirable event that has happened and needs attention</a:t>
            </a:r>
          </a:p>
        </p:txBody>
      </p:sp>
      <p:sp>
        <p:nvSpPr>
          <p:cNvPr id="12" name="TextBox 11"/>
          <p:cNvSpPr txBox="1"/>
          <p:nvPr/>
        </p:nvSpPr>
        <p:spPr>
          <a:xfrm>
            <a:off x="6553200" y="3898721"/>
            <a:ext cx="1828800" cy="1200329"/>
          </a:xfrm>
          <a:prstGeom prst="rect">
            <a:avLst/>
          </a:prstGeom>
          <a:noFill/>
        </p:spPr>
        <p:txBody>
          <a:bodyPr wrap="square" rtlCol="0">
            <a:spAutoFit/>
          </a:bodyPr>
          <a:lstStyle/>
          <a:p>
            <a:pPr algn="ctr"/>
            <a:r>
              <a:rPr lang="en-US" b="1" dirty="0"/>
              <a:t>(Action)</a:t>
            </a:r>
          </a:p>
          <a:p>
            <a:pPr algn="ctr"/>
            <a:r>
              <a:rPr lang="en-US" dirty="0"/>
              <a:t>Work that needs to be done</a:t>
            </a:r>
          </a:p>
        </p:txBody>
      </p:sp>
    </p:spTree>
    <p:extLst>
      <p:ext uri="{BB962C8B-B14F-4D97-AF65-F5344CB8AC3E}">
        <p14:creationId xmlns:p14="http://schemas.microsoft.com/office/powerpoint/2010/main" val="1222010954"/>
      </p:ext>
    </p:extLst>
  </p:cSld>
  <p:clrMapOvr>
    <a:masterClrMapping/>
  </p:clrMapOvr>
  <mc:AlternateContent xmlns:mc="http://schemas.openxmlformats.org/markup-compatibility/2006" xmlns:p14="http://schemas.microsoft.com/office/powerpoint/2010/main">
    <mc:Choice Requires="p14">
      <p:transition spd="slow" p14:dur="2000" advTm="47003"/>
    </mc:Choice>
    <mc:Fallback xmlns="">
      <p:transition spd="slow" advTm="4700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normAutofit fontScale="90000"/>
          </a:bodyPr>
          <a:lstStyle/>
          <a:p>
            <a:r>
              <a:rPr lang="en-US" dirty="0"/>
              <a:t>Which of the following are risks?</a:t>
            </a:r>
          </a:p>
        </p:txBody>
      </p:sp>
      <p:sp>
        <p:nvSpPr>
          <p:cNvPr id="1028" name="Rectangle 4"/>
          <p:cNvSpPr>
            <a:spLocks noGrp="1" noChangeArrowheads="1"/>
          </p:cNvSpPr>
          <p:nvPr>
            <p:ph idx="1"/>
          </p:nvPr>
        </p:nvSpPr>
        <p:spPr/>
        <p:txBody>
          <a:bodyPr/>
          <a:lstStyle/>
          <a:p>
            <a:pPr marL="609600" indent="-609600">
              <a:buFont typeface="Symbol" pitchFamily="18" charset="2"/>
              <a:buAutoNum type="alphaUcPeriod"/>
            </a:pPr>
            <a:r>
              <a:rPr lang="en-US" sz="2400" dirty="0"/>
              <a:t>The project may go over budget</a:t>
            </a:r>
          </a:p>
          <a:p>
            <a:pPr marL="609600" indent="-609600">
              <a:buFont typeface="Symbol" pitchFamily="18" charset="2"/>
              <a:buAutoNum type="alphaUcPeriod"/>
            </a:pPr>
            <a:r>
              <a:rPr lang="en-US" sz="2400" dirty="0"/>
              <a:t>I ran over a pot hole coming into work today and my tire is flat</a:t>
            </a:r>
          </a:p>
          <a:p>
            <a:pPr marL="609600" indent="-609600">
              <a:buFont typeface="Symbol" pitchFamily="18" charset="2"/>
              <a:buAutoNum type="alphaUcPeriod"/>
            </a:pPr>
            <a:r>
              <a:rPr lang="en-US" sz="2400" dirty="0"/>
              <a:t>Decisions in the site engineering area are not being made in a timely manner</a:t>
            </a:r>
          </a:p>
          <a:p>
            <a:pPr marL="609600" indent="-609600">
              <a:buFont typeface="Symbol" pitchFamily="18" charset="2"/>
              <a:buAutoNum type="alphaUcPeriod"/>
            </a:pPr>
            <a:r>
              <a:rPr lang="en-US" sz="2400" dirty="0"/>
              <a:t>Using unproven technology may require frequent re-design work  resulting in a schedule delay</a:t>
            </a:r>
          </a:p>
        </p:txBody>
      </p:sp>
    </p:spTree>
    <p:extLst>
      <p:ext uri="{BB962C8B-B14F-4D97-AF65-F5344CB8AC3E}">
        <p14:creationId xmlns:p14="http://schemas.microsoft.com/office/powerpoint/2010/main" val="1642691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a:t>Which of the following are risks?</a:t>
            </a:r>
          </a:p>
        </p:txBody>
      </p:sp>
      <p:sp>
        <p:nvSpPr>
          <p:cNvPr id="28675" name="Rectangle 3"/>
          <p:cNvSpPr>
            <a:spLocks noGrp="1" noChangeArrowheads="1"/>
          </p:cNvSpPr>
          <p:nvPr>
            <p:ph idx="1"/>
          </p:nvPr>
        </p:nvSpPr>
        <p:spPr>
          <a:xfrm>
            <a:off x="342900" y="1905001"/>
            <a:ext cx="8229600" cy="685799"/>
          </a:xfrm>
        </p:spPr>
        <p:txBody>
          <a:bodyPr/>
          <a:lstStyle/>
          <a:p>
            <a:pPr marL="609600" indent="-609600">
              <a:buFont typeface="Symbol" pitchFamily="18" charset="2"/>
              <a:buAutoNum type="alphaUcPeriod"/>
            </a:pPr>
            <a:r>
              <a:rPr lang="en-US" sz="2400" b="1" dirty="0">
                <a:solidFill>
                  <a:srgbClr val="FFC000"/>
                </a:solidFill>
              </a:rPr>
              <a:t>The project may go over budget</a:t>
            </a:r>
          </a:p>
        </p:txBody>
      </p:sp>
      <p:sp>
        <p:nvSpPr>
          <p:cNvPr id="2" name="TextBox 1"/>
          <p:cNvSpPr txBox="1"/>
          <p:nvPr/>
        </p:nvSpPr>
        <p:spPr>
          <a:xfrm>
            <a:off x="457200" y="2667000"/>
            <a:ext cx="8305800" cy="3693319"/>
          </a:xfrm>
          <a:prstGeom prst="rect">
            <a:avLst/>
          </a:prstGeom>
          <a:noFill/>
        </p:spPr>
        <p:txBody>
          <a:bodyPr wrap="square" rtlCol="0">
            <a:spAutoFit/>
          </a:bodyPr>
          <a:lstStyle/>
          <a:p>
            <a:r>
              <a:rPr lang="en-US" dirty="0"/>
              <a:t>This is more of an impact than a risk.  There are many reasons why a project may go over budget.  The real question is what are the things that would cause you to go over budget?  The answer to this question is the risk.  Here are some examples of a better way to write this risk statement:</a:t>
            </a:r>
          </a:p>
          <a:p>
            <a:endParaRPr lang="en-US" dirty="0"/>
          </a:p>
          <a:p>
            <a:pPr marL="285750" indent="-285750">
              <a:buFont typeface="Arial" pitchFamily="34" charset="0"/>
              <a:buChar char="•"/>
            </a:pPr>
            <a:r>
              <a:rPr lang="en-US" dirty="0"/>
              <a:t>It may take more time than planned to secure internal employees to work on this project which will require us to hire consultants resulting in a cost overrun on the project.</a:t>
            </a:r>
          </a:p>
          <a:p>
            <a:pPr marL="285750" indent="-285750">
              <a:buFont typeface="Arial" pitchFamily="34" charset="0"/>
              <a:buChar char="•"/>
            </a:pPr>
            <a:endParaRPr lang="en-US" dirty="0"/>
          </a:p>
          <a:p>
            <a:pPr marL="285750" indent="-285750">
              <a:buFont typeface="Arial" pitchFamily="34" charset="0"/>
              <a:buChar char="•"/>
            </a:pPr>
            <a:r>
              <a:rPr lang="en-US" dirty="0"/>
              <a:t>The contractor productivity level may be less than quoted in the contract resulting in a cost overrun.</a:t>
            </a:r>
          </a:p>
          <a:p>
            <a:endParaRPr lang="en-US" dirty="0"/>
          </a:p>
          <a:p>
            <a:endParaRPr lang="en-US" dirty="0"/>
          </a:p>
        </p:txBody>
      </p:sp>
    </p:spTree>
    <p:extLst>
      <p:ext uri="{BB962C8B-B14F-4D97-AF65-F5344CB8AC3E}">
        <p14:creationId xmlns:p14="http://schemas.microsoft.com/office/powerpoint/2010/main" val="2737512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a:t>Which of the following are risks?</a:t>
            </a:r>
          </a:p>
        </p:txBody>
      </p:sp>
      <p:sp>
        <p:nvSpPr>
          <p:cNvPr id="28675" name="Rectangle 3"/>
          <p:cNvSpPr>
            <a:spLocks noGrp="1" noChangeArrowheads="1"/>
          </p:cNvSpPr>
          <p:nvPr>
            <p:ph idx="1"/>
          </p:nvPr>
        </p:nvSpPr>
        <p:spPr>
          <a:xfrm>
            <a:off x="342900" y="1905001"/>
            <a:ext cx="8229600" cy="914399"/>
          </a:xfrm>
        </p:spPr>
        <p:txBody>
          <a:bodyPr/>
          <a:lstStyle/>
          <a:p>
            <a:pPr marL="609600" indent="-609600">
              <a:buFont typeface="+mj-lt"/>
              <a:buAutoNum type="alphaUcPeriod" startAt="2"/>
            </a:pPr>
            <a:r>
              <a:rPr lang="en-US" sz="2400" dirty="0">
                <a:solidFill>
                  <a:srgbClr val="FF0000"/>
                </a:solidFill>
              </a:rPr>
              <a:t>I ran over a pot hole coming into work today and my tire is flat</a:t>
            </a:r>
          </a:p>
        </p:txBody>
      </p:sp>
      <p:sp>
        <p:nvSpPr>
          <p:cNvPr id="2" name="TextBox 1"/>
          <p:cNvSpPr txBox="1"/>
          <p:nvPr/>
        </p:nvSpPr>
        <p:spPr>
          <a:xfrm>
            <a:off x="381000" y="3048000"/>
            <a:ext cx="8153400" cy="923330"/>
          </a:xfrm>
          <a:prstGeom prst="rect">
            <a:avLst/>
          </a:prstGeom>
          <a:noFill/>
        </p:spPr>
        <p:txBody>
          <a:bodyPr wrap="square" rtlCol="0">
            <a:spAutoFit/>
          </a:bodyPr>
          <a:lstStyle/>
          <a:p>
            <a:r>
              <a:rPr lang="en-US" dirty="0"/>
              <a:t>This is not a risk because it already happened.  It has now become an issue that you have to deal with.  Time to execute your contingency plan – hopefully you have a spare or AAA.</a:t>
            </a:r>
          </a:p>
        </p:txBody>
      </p:sp>
    </p:spTree>
    <p:extLst>
      <p:ext uri="{BB962C8B-B14F-4D97-AF65-F5344CB8AC3E}">
        <p14:creationId xmlns:p14="http://schemas.microsoft.com/office/powerpoint/2010/main" val="1904006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a:t>Which of the following are risks?</a:t>
            </a:r>
          </a:p>
        </p:txBody>
      </p:sp>
      <p:sp>
        <p:nvSpPr>
          <p:cNvPr id="28675" name="Rectangle 3"/>
          <p:cNvSpPr>
            <a:spLocks noGrp="1" noChangeArrowheads="1"/>
          </p:cNvSpPr>
          <p:nvPr>
            <p:ph idx="1"/>
          </p:nvPr>
        </p:nvSpPr>
        <p:spPr>
          <a:xfrm>
            <a:off x="342900" y="1981201"/>
            <a:ext cx="8229600" cy="990599"/>
          </a:xfrm>
        </p:spPr>
        <p:txBody>
          <a:bodyPr/>
          <a:lstStyle/>
          <a:p>
            <a:pPr marL="609600" indent="-609600">
              <a:buFont typeface="+mj-lt"/>
              <a:buAutoNum type="alphaUcPeriod" startAt="3"/>
            </a:pPr>
            <a:r>
              <a:rPr lang="en-US" sz="2400" dirty="0">
                <a:solidFill>
                  <a:srgbClr val="FF0000"/>
                </a:solidFill>
              </a:rPr>
              <a:t>Decisions in the site engineering area are not being made in a timely manner</a:t>
            </a:r>
          </a:p>
        </p:txBody>
      </p:sp>
      <p:sp>
        <p:nvSpPr>
          <p:cNvPr id="4" name="TextBox 3"/>
          <p:cNvSpPr txBox="1"/>
          <p:nvPr/>
        </p:nvSpPr>
        <p:spPr>
          <a:xfrm>
            <a:off x="381000" y="3048000"/>
            <a:ext cx="8153400" cy="923330"/>
          </a:xfrm>
          <a:prstGeom prst="rect">
            <a:avLst/>
          </a:prstGeom>
          <a:noFill/>
        </p:spPr>
        <p:txBody>
          <a:bodyPr wrap="square" rtlCol="0">
            <a:spAutoFit/>
          </a:bodyPr>
          <a:lstStyle/>
          <a:p>
            <a:r>
              <a:rPr lang="en-US" dirty="0"/>
              <a:t>This is not a risk because it already happened.  Decisions are already not being made timely, so the risk has occurred.  It has now become an issue that you have to deal with.  </a:t>
            </a:r>
          </a:p>
        </p:txBody>
      </p:sp>
    </p:spTree>
    <p:extLst>
      <p:ext uri="{BB962C8B-B14F-4D97-AF65-F5344CB8AC3E}">
        <p14:creationId xmlns:p14="http://schemas.microsoft.com/office/powerpoint/2010/main" val="930719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a:t>Which of the following are risks?</a:t>
            </a:r>
          </a:p>
        </p:txBody>
      </p:sp>
      <p:sp>
        <p:nvSpPr>
          <p:cNvPr id="28675" name="Rectangle 3"/>
          <p:cNvSpPr>
            <a:spLocks noGrp="1" noChangeArrowheads="1"/>
          </p:cNvSpPr>
          <p:nvPr>
            <p:ph idx="1"/>
          </p:nvPr>
        </p:nvSpPr>
        <p:spPr>
          <a:xfrm>
            <a:off x="342900" y="1981201"/>
            <a:ext cx="8229600" cy="1066799"/>
          </a:xfrm>
        </p:spPr>
        <p:txBody>
          <a:bodyPr/>
          <a:lstStyle/>
          <a:p>
            <a:pPr marL="609600" indent="-609600">
              <a:buFont typeface="+mj-lt"/>
              <a:buAutoNum type="alphaUcPeriod" startAt="4"/>
            </a:pPr>
            <a:r>
              <a:rPr lang="en-US" sz="2400" b="1" dirty="0">
                <a:solidFill>
                  <a:srgbClr val="00CC00"/>
                </a:solidFill>
              </a:rPr>
              <a:t>Using unproven technology may require frequent re-design work  resulting in a schedule delay</a:t>
            </a:r>
          </a:p>
        </p:txBody>
      </p:sp>
      <p:sp>
        <p:nvSpPr>
          <p:cNvPr id="4" name="TextBox 3"/>
          <p:cNvSpPr txBox="1"/>
          <p:nvPr/>
        </p:nvSpPr>
        <p:spPr>
          <a:xfrm>
            <a:off x="381000" y="3048000"/>
            <a:ext cx="8153400" cy="369332"/>
          </a:xfrm>
          <a:prstGeom prst="rect">
            <a:avLst/>
          </a:prstGeom>
          <a:noFill/>
        </p:spPr>
        <p:txBody>
          <a:bodyPr wrap="square" rtlCol="0">
            <a:spAutoFit/>
          </a:bodyPr>
          <a:lstStyle/>
          <a:p>
            <a:r>
              <a:rPr lang="en-US" dirty="0"/>
              <a:t>This is a risk.</a:t>
            </a:r>
          </a:p>
        </p:txBody>
      </p:sp>
    </p:spTree>
    <p:extLst>
      <p:ext uri="{BB962C8B-B14F-4D97-AF65-F5344CB8AC3E}">
        <p14:creationId xmlns:p14="http://schemas.microsoft.com/office/powerpoint/2010/main" val="10537205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25484</TotalTime>
  <Words>1549</Words>
  <Application>Microsoft Office PowerPoint</Application>
  <PresentationFormat>On-screen Show (4:3)</PresentationFormat>
  <Paragraphs>244</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Constantia</vt:lpstr>
      <vt:lpstr>Symbol</vt:lpstr>
      <vt:lpstr>Wingdings</vt:lpstr>
      <vt:lpstr>Wingdings 2</vt:lpstr>
      <vt:lpstr>Flow</vt:lpstr>
      <vt:lpstr> Risk Management Process Training Session   </vt:lpstr>
      <vt:lpstr>What are risks?</vt:lpstr>
      <vt:lpstr>What are risks?</vt:lpstr>
      <vt:lpstr>Risk/Issue/Action?</vt:lpstr>
      <vt:lpstr>Which of the following are risks?</vt:lpstr>
      <vt:lpstr>Which of the following are risks?</vt:lpstr>
      <vt:lpstr>Which of the following are risks?</vt:lpstr>
      <vt:lpstr>Which of the following are risks?</vt:lpstr>
      <vt:lpstr>Which of the following are risks?</vt:lpstr>
      <vt:lpstr>5 Characteristics of a Risk Event</vt:lpstr>
      <vt:lpstr>Why do we manage risks?</vt:lpstr>
      <vt:lpstr>PowerPoint Presentation</vt:lpstr>
      <vt:lpstr>The Risk Register</vt:lpstr>
      <vt:lpstr>Risk Register – Impacts Defined</vt:lpstr>
      <vt:lpstr>Responding to Risks</vt:lpstr>
      <vt:lpstr>The Risk Register</vt:lpstr>
      <vt:lpstr>The Risk Register</vt:lpstr>
      <vt:lpstr>The Risk Register</vt:lpstr>
      <vt:lpstr>Tips for Successful Risk Management</vt:lpstr>
    </vt:vector>
  </TitlesOfParts>
  <Company>DTE Energy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Victor Allen</dc:creator>
  <cp:lastModifiedBy>Victor Allen</cp:lastModifiedBy>
  <cp:revision>128</cp:revision>
  <cp:lastPrinted>2012-03-06T21:12:56Z</cp:lastPrinted>
  <dcterms:created xsi:type="dcterms:W3CDTF">2009-07-31T13:39:06Z</dcterms:created>
  <dcterms:modified xsi:type="dcterms:W3CDTF">2024-05-22T01:54:13Z</dcterms:modified>
</cp:coreProperties>
</file>